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13.png" ContentType="image/png"/>
  <Override PartName="/ppt/media/image11.jpeg" ContentType="image/jpeg"/>
  <Override PartName="/ppt/media/image9.png" ContentType="image/png"/>
  <Override PartName="/ppt/media/image16.png" ContentType="image/png"/>
  <Override PartName="/ppt/media/image15.png" ContentType="image/png"/>
  <Override PartName="/ppt/media/image5.jpeg" ContentType="image/jpeg"/>
  <Override PartName="/ppt/media/image14.jpeg" ContentType="image/jpeg"/>
  <Override PartName="/ppt/media/image2.png" ContentType="image/png"/>
  <Override PartName="/ppt/media/image3.png" ContentType="image/png"/>
  <Override PartName="/ppt/media/image4.png" ContentType="image/png"/>
  <Override PartName="/ppt/media/image10.jpeg" ContentType="image/jpeg"/>
  <Override PartName="/ppt/media/image8.jpeg" ContentType="image/jpeg"/>
  <Override PartName="/ppt/media/image6.png" ContentType="image/png"/>
  <Override PartName="/ppt/media/image1.jpeg" ContentType="image/jpeg"/>
  <Override PartName="/ppt/media/image7.png" ContentType="image/png"/>
  <Override PartName="/ppt/media/image1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800" spc="-1" strike="noStrike">
                <a:solidFill>
                  <a:srgbClr val="000000"/>
                </a:solidFill>
                <a:latin typeface="Arial"/>
              </a:rPr>
              <a:t>Click to move the slide</a:t>
            </a:r>
            <a:endParaRPr b="0" lang="en-IN" sz="1800" spc="-1" strike="noStrike">
              <a:solidFill>
                <a:srgbClr val="000000"/>
              </a:solidFill>
              <a:latin typeface="Arial"/>
            </a:endParaRPr>
          </a:p>
        </p:txBody>
      </p:sp>
      <p:sp>
        <p:nvSpPr>
          <p:cNvPr id="2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2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287"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288"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289"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AB21E9F-0936-4E13-8FE8-275D5940893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a:ln w="0">
            <a:noFill/>
          </a:ln>
        </p:spPr>
      </p:sp>
      <p:sp>
        <p:nvSpPr>
          <p:cNvPr id="34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49"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defRPr b="0" lang="en-IN" sz="2400" spc="-1" strike="noStrike">
                <a:latin typeface="Times New Roman"/>
              </a:defRPr>
            </a:lvl1pPr>
          </a:lstStyle>
          <a:p>
            <a:endParaRPr b="0" lang="en-IN"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2"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defRPr b="0" lang="en-IN" sz="2400" spc="-1" strike="noStrike">
                <a:latin typeface="Times New Roman"/>
              </a:defRPr>
            </a:lvl1pPr>
          </a:lstStyle>
          <a:p>
            <a:endParaRPr b="0" lang="en-IN"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5"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defRPr b="0" lang="en-IN" sz="2400" spc="-1" strike="noStrike">
                <a:latin typeface="Times New Roman"/>
              </a:defRPr>
            </a:lvl1pPr>
          </a:lstStyle>
          <a:p>
            <a:endParaRPr b="0" lang="en-IN"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A60BB3E-49B7-42A8-B99D-08384CC9B15F}"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93CB17E-67C2-4415-A44F-E4F7358113BF}"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AB52121-1BC6-4AED-A2E7-C2936A2A324F}"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C33E908A-A561-4E53-ABCB-3FA2CB955C07}"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F6F19B5-3F3D-4948-BCAB-2FD08AE43F59}"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CEBD94E-936C-46AB-9951-735C60F0E1E7}"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BCD08E9-DC01-4B5B-9AAC-60D1107A8260}"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E7CBB3C-4C86-4F20-86F9-4FF88CC64330}"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7C8E3D1-8D97-4862-B123-4386354AED6D}"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B50E706-FEFD-4B13-8517-3DBC545B8CD5}"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E3DAAC4-81B4-4BFC-BA06-D64AB65D46E5}"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B88590D-EB8C-4139-9E76-47607DE8C2EC}"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8DA2D94-1A66-4BD3-BF4D-310872C1AB4F}"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60A8240-B341-415B-8A9D-EADB7FBDE827}"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9DEBCA6-39E4-402D-926F-270ABEA8F009}"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1F322BF-41D3-44E5-9A64-48549B2F14CF}"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C770F47-06D4-46B6-9296-AD500399CCD5}"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A5824A7-BD61-4567-AA44-473090C52C89}"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B679326-89F2-4F85-AD2A-1F571C3CF7FD}"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BDD6F34-B9E7-4ECA-A55E-0A6F5D2F6FA6}"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C236D24-7A36-49B1-92E6-F6B7EC401C66}"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F167334-B455-44CC-A30A-BDB3389939CE}"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5CA8A84-37E4-46EB-BFCD-ABA4973F0BE1}"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0F07D41-4F1A-44E2-92D3-399E9AED8F0C}"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ED6E166-191E-4981-B108-0FC83E0E9DAB}"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43056F68-D5B8-4823-B536-F59A28306141}"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6F80ED1-10D4-4160-AA0C-749648105BA9}"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3213450-471A-49FA-94B9-562E362BD567}"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212E0B6-9E21-47CB-9E63-6BD8A3907CB7}"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C80FC2A9-3817-4A87-9136-94DC0E4031C5}"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8860D03-5EB3-4418-BF44-AD8AF08F6EBB}" type="slidenum">
              <a:t>&lt;#&gt;</a:t>
            </a:fld>
          </a:p>
        </p:txBody>
      </p:sp>
      <p:sp>
        <p:nvSpPr>
          <p:cNvPr id="4" name="PlaceHolder 3"/>
          <p:cNvSpPr>
            <a:spLocks noGrp="1"/>
          </p:cNvSpPr>
          <p:nvPr>
            <p:ph type="dt" idx="10"/>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2912E8FA-302C-4DE0-8CAB-7A7572A1C27A}"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235DE52B-BD32-4C7A-AC46-63FB4C4AAE5A}"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E3DFE9E-52E2-4AD5-9E93-05D5F716FBAB}"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79FF6B85-3A67-491B-99F2-9A49037C81A7}"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005A93DC-3957-4F2E-A167-3F2F050BF475}"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EB5EC1B-1ED0-40D7-A6E2-57AF91745786}"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6A5E2AC-BA4F-4275-B082-60D637610055}"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FF8EA1E-D91E-452E-8E89-6BD1C6FADB2A}"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FB7390C-E751-4C09-8C6D-5F0BEF480794}"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CD18440A-C5DD-4D18-A170-31B5E73B969E}"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19556791-A803-4186-AAA9-D9862A44FE7C}" type="slidenum">
              <a:t>&lt;#&gt;</a:t>
            </a:fld>
          </a:p>
        </p:txBody>
      </p:sp>
      <p:sp>
        <p:nvSpPr>
          <p:cNvPr id="9" name="PlaceHolder 8"/>
          <p:cNvSpPr>
            <a:spLocks noGrp="1"/>
          </p:cNvSpPr>
          <p:nvPr>
            <p:ph type="dt" idx="10"/>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9508B7BC-A945-4CD2-AAFF-6EC1550F7F40}" type="slidenum">
              <a:t>&lt;#&gt;</a:t>
            </a:fld>
          </a:p>
        </p:txBody>
      </p:sp>
      <p:sp>
        <p:nvSpPr>
          <p:cNvPr id="11" name="PlaceHolder 10"/>
          <p:cNvSpPr>
            <a:spLocks noGrp="1"/>
          </p:cNvSpPr>
          <p:nvPr>
            <p:ph type="dt" idx="10"/>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BBA8F9E-C509-4D65-9C5F-EE60D2A31669}" type="slidenum">
              <a:t>&lt;#&gt;</a:t>
            </a:fld>
          </a:p>
        </p:txBody>
      </p:sp>
      <p:sp>
        <p:nvSpPr>
          <p:cNvPr id="4" name="PlaceHolder 3"/>
          <p:cNvSpPr>
            <a:spLocks noGrp="1"/>
          </p:cNvSpPr>
          <p:nvPr>
            <p:ph type="dt" idx="1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B152E27-2D92-4C6A-81EB-F5EEC5EE38A8}"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DC672EA2-C1A5-4EAE-8C5D-4B25972E3C26}" type="slidenum">
              <a:t>&lt;#&gt;</a:t>
            </a:fld>
          </a:p>
        </p:txBody>
      </p:sp>
      <p:sp>
        <p:nvSpPr>
          <p:cNvPr id="6" name="PlaceHolder 5"/>
          <p:cNvSpPr>
            <a:spLocks noGrp="1"/>
          </p:cNvSpPr>
          <p:nvPr>
            <p:ph type="dt" idx="13"/>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C72CF3A3-B211-4FC7-8160-C98FA9605042}" type="slidenum">
              <a:t>&lt;#&gt;</a:t>
            </a:fld>
          </a:p>
        </p:txBody>
      </p:sp>
      <p:sp>
        <p:nvSpPr>
          <p:cNvPr id="6" name="PlaceHolder 5"/>
          <p:cNvSpPr>
            <a:spLocks noGrp="1"/>
          </p:cNvSpPr>
          <p:nvPr>
            <p:ph type="dt" idx="13"/>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7F6B5C1D-6773-4058-BF70-13BCB64E7D41}" type="slidenum">
              <a:t>&lt;#&gt;</a:t>
            </a:fld>
          </a:p>
        </p:txBody>
      </p:sp>
      <p:sp>
        <p:nvSpPr>
          <p:cNvPr id="7" name="PlaceHolder 6"/>
          <p:cNvSpPr>
            <a:spLocks noGrp="1"/>
          </p:cNvSpPr>
          <p:nvPr>
            <p:ph type="dt" idx="13"/>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E5AE64B7-F52E-4D5A-81A4-5544EA4AF62B}" type="slidenum">
              <a:t>&lt;#&gt;</a:t>
            </a:fld>
          </a:p>
        </p:txBody>
      </p:sp>
      <p:sp>
        <p:nvSpPr>
          <p:cNvPr id="5" name="PlaceHolder 4"/>
          <p:cNvSpPr>
            <a:spLocks noGrp="1"/>
          </p:cNvSpPr>
          <p:nvPr>
            <p:ph type="dt" idx="13"/>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81830728-F9C9-421F-A1F6-981BC0A923B0}" type="slidenum">
              <a:t>&lt;#&gt;</a:t>
            </a:fld>
          </a:p>
        </p:txBody>
      </p:sp>
      <p:sp>
        <p:nvSpPr>
          <p:cNvPr id="5" name="PlaceHolder 4"/>
          <p:cNvSpPr>
            <a:spLocks noGrp="1"/>
          </p:cNvSpPr>
          <p:nvPr>
            <p:ph type="dt" idx="13"/>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20E811F4-A4ED-410C-A5FA-9C887E89631C}"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9E58E53F-EE7A-40D7-9300-BDFBD1DD859D}"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2FA05E4C-7657-4048-A124-750CC5D871D7}" type="slidenum">
              <a:t>&lt;#&gt;</a:t>
            </a:fld>
          </a:p>
        </p:txBody>
      </p:sp>
      <p:sp>
        <p:nvSpPr>
          <p:cNvPr id="8" name="PlaceHolder 7"/>
          <p:cNvSpPr>
            <a:spLocks noGrp="1"/>
          </p:cNvSpPr>
          <p:nvPr>
            <p:ph type="dt" idx="13"/>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216AE09A-0BCB-457F-8401-537E53A2BB70}" type="slidenum">
              <a:t>&lt;#&gt;</a:t>
            </a:fld>
          </a:p>
        </p:txBody>
      </p:sp>
      <p:sp>
        <p:nvSpPr>
          <p:cNvPr id="7" name="PlaceHolder 6"/>
          <p:cNvSpPr>
            <a:spLocks noGrp="1"/>
          </p:cNvSpPr>
          <p:nvPr>
            <p:ph type="dt" idx="13"/>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A94FFBC3-5539-40B3-80D9-F21F4AD83503}" type="slidenum">
              <a:t>&lt;#&gt;</a:t>
            </a:fld>
          </a:p>
        </p:txBody>
      </p:sp>
      <p:sp>
        <p:nvSpPr>
          <p:cNvPr id="9" name="PlaceHolder 8"/>
          <p:cNvSpPr>
            <a:spLocks noGrp="1"/>
          </p:cNvSpPr>
          <p:nvPr>
            <p:ph type="dt" idx="1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95BEAFE-8CC6-4B87-A47E-2FDC5561BBA0}"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06A67E23-A9D3-4C44-8A1F-5698711B6805}" type="slidenum">
              <a:t>&lt;#&gt;</a:t>
            </a:fld>
          </a:p>
        </p:txBody>
      </p:sp>
      <p:sp>
        <p:nvSpPr>
          <p:cNvPr id="11" name="PlaceHolder 10"/>
          <p:cNvSpPr>
            <a:spLocks noGrp="1"/>
          </p:cNvSpPr>
          <p:nvPr>
            <p:ph type="dt" idx="13"/>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A895FB4-4548-45D9-98EF-E5EC19BCDAAE}"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DAAF166F-515D-466C-B676-6F44D340A3C9}" type="slidenum">
              <a:t>&lt;#&gt;</a:t>
            </a:fld>
          </a:p>
        </p:txBody>
      </p:sp>
      <p:sp>
        <p:nvSpPr>
          <p:cNvPr id="4" name="PlaceHolder 3"/>
          <p:cNvSpPr>
            <a:spLocks noGrp="1"/>
          </p:cNvSpPr>
          <p:nvPr>
            <p:ph type="dt" idx="16"/>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7F2A66A5-9958-43BD-8EF6-814EE9730DD8}" type="slidenum">
              <a:t>&lt;#&gt;</a:t>
            </a:fld>
          </a:p>
        </p:txBody>
      </p:sp>
      <p:sp>
        <p:nvSpPr>
          <p:cNvPr id="6" name="PlaceHolder 5"/>
          <p:cNvSpPr>
            <a:spLocks noGrp="1"/>
          </p:cNvSpPr>
          <p:nvPr>
            <p:ph type="dt" idx="16"/>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394C430D-631C-4F31-9B91-1C5608794DAB}" type="slidenum">
              <a:t>&lt;#&gt;</a:t>
            </a:fld>
          </a:p>
        </p:txBody>
      </p:sp>
      <p:sp>
        <p:nvSpPr>
          <p:cNvPr id="6" name="PlaceHolder 5"/>
          <p:cNvSpPr>
            <a:spLocks noGrp="1"/>
          </p:cNvSpPr>
          <p:nvPr>
            <p:ph type="dt" idx="16"/>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0F88307B-6AC0-4C93-BE41-B319F5D08CBE}" type="slidenum">
              <a:t>&lt;#&gt;</a:t>
            </a:fld>
          </a:p>
        </p:txBody>
      </p:sp>
      <p:sp>
        <p:nvSpPr>
          <p:cNvPr id="7" name="PlaceHolder 6"/>
          <p:cNvSpPr>
            <a:spLocks noGrp="1"/>
          </p:cNvSpPr>
          <p:nvPr>
            <p:ph type="dt" idx="16"/>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E3728177-D11B-4874-8B94-A3E19C573ED0}" type="slidenum">
              <a:t>&lt;#&gt;</a:t>
            </a:fld>
          </a:p>
        </p:txBody>
      </p:sp>
      <p:sp>
        <p:nvSpPr>
          <p:cNvPr id="5" name="PlaceHolder 4"/>
          <p:cNvSpPr>
            <a:spLocks noGrp="1"/>
          </p:cNvSpPr>
          <p:nvPr>
            <p:ph type="dt" idx="16"/>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B09B3AA8-7A3D-4298-B494-8C1F69D3BD2D}" type="slidenum">
              <a:t>&lt;#&gt;</a:t>
            </a:fld>
          </a:p>
        </p:txBody>
      </p:sp>
      <p:sp>
        <p:nvSpPr>
          <p:cNvPr id="5" name="PlaceHolder 4"/>
          <p:cNvSpPr>
            <a:spLocks noGrp="1"/>
          </p:cNvSpPr>
          <p:nvPr>
            <p:ph type="dt" idx="16"/>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306BBCF8-B947-45E7-95DB-871235AB5C0F}" type="slidenum">
              <a:t>&lt;#&gt;</a:t>
            </a:fld>
          </a:p>
        </p:txBody>
      </p:sp>
      <p:sp>
        <p:nvSpPr>
          <p:cNvPr id="8" name="PlaceHolder 7"/>
          <p:cNvSpPr>
            <a:spLocks noGrp="1"/>
          </p:cNvSpPr>
          <p:nvPr>
            <p:ph type="dt" idx="16"/>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C3EA85C-8244-42B3-8E55-54FBD2140829}"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A0C3A12B-2CA5-4B89-95D1-25E53E82F091}" type="slidenum">
              <a:t>&lt;#&gt;</a:t>
            </a:fld>
          </a:p>
        </p:txBody>
      </p:sp>
      <p:sp>
        <p:nvSpPr>
          <p:cNvPr id="8" name="PlaceHolder 7"/>
          <p:cNvSpPr>
            <a:spLocks noGrp="1"/>
          </p:cNvSpPr>
          <p:nvPr>
            <p:ph type="dt" idx="16"/>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230B9F55-CB10-4529-A901-4B17709442C0}" type="slidenum">
              <a:t>&lt;#&gt;</a:t>
            </a:fld>
          </a:p>
        </p:txBody>
      </p:sp>
      <p:sp>
        <p:nvSpPr>
          <p:cNvPr id="8" name="PlaceHolder 7"/>
          <p:cNvSpPr>
            <a:spLocks noGrp="1"/>
          </p:cNvSpPr>
          <p:nvPr>
            <p:ph type="dt" idx="16"/>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4953197F-D0FE-4DC1-A908-E023A0CDDB68}" type="slidenum">
              <a:t>&lt;#&gt;</a:t>
            </a:fld>
          </a:p>
        </p:txBody>
      </p:sp>
      <p:sp>
        <p:nvSpPr>
          <p:cNvPr id="7" name="PlaceHolder 6"/>
          <p:cNvSpPr>
            <a:spLocks noGrp="1"/>
          </p:cNvSpPr>
          <p:nvPr>
            <p:ph type="dt" idx="16"/>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E28D5DAE-A9AF-4DDB-A985-7D2721B3B64E}" type="slidenum">
              <a:t>&lt;#&gt;</a:t>
            </a:fld>
          </a:p>
        </p:txBody>
      </p:sp>
      <p:sp>
        <p:nvSpPr>
          <p:cNvPr id="9" name="PlaceHolder 8"/>
          <p:cNvSpPr>
            <a:spLocks noGrp="1"/>
          </p:cNvSpPr>
          <p:nvPr>
            <p:ph type="dt" idx="16"/>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49B2D1FC-9B41-488C-BBD6-5BD76C15BAC1}" type="slidenum">
              <a:t>&lt;#&gt;</a:t>
            </a:fld>
          </a:p>
        </p:txBody>
      </p:sp>
      <p:sp>
        <p:nvSpPr>
          <p:cNvPr id="11" name="PlaceHolder 10"/>
          <p:cNvSpPr>
            <a:spLocks noGrp="1"/>
          </p:cNvSpPr>
          <p:nvPr>
            <p:ph type="dt" idx="16"/>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IN"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259A179-FF7E-41F9-953C-1DFBC3F36DE5}"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 </a:t>
            </a:r>
            <a:endParaRPr b="0" lang="en-IN" sz="1400" spc="-1" strike="noStrike">
              <a:latin typeface="Times New Roman"/>
            </a:endParaRPr>
          </a:p>
        </p:txBody>
      </p:sp>
      <p:sp>
        <p:nvSpPr>
          <p:cNvPr id="2" name="PlaceHolder 3"/>
          <p:cNvSpPr>
            <a:spLocks noGrp="1"/>
          </p:cNvSpPr>
          <p:nvPr>
            <p:ph type="sldNum" idx="3"/>
          </p:nvPr>
        </p:nvSpPr>
        <p:spPr>
          <a:xfrm>
            <a:off x="8610480" y="6356520"/>
            <a:ext cx="2742840" cy="364680"/>
          </a:xfrm>
          <a:prstGeom prst="rect">
            <a:avLst/>
          </a:prstGeom>
          <a:noFill/>
          <a:ln w="0">
            <a:noFill/>
          </a:ln>
        </p:spPr>
        <p:txBody>
          <a:bodyPr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9360">
            <a:noFill/>
          </a:ln>
        </p:spPr>
        <p:txBody>
          <a:bodyPr lIns="90000" rIns="90000" tIns="45000" bIns="45000" anchor="ctr">
            <a:noAutofit/>
          </a:bodyPr>
          <a:p>
            <a:pPr marL="914400" indent="-914400">
              <a:lnSpc>
                <a:spcPct val="90000"/>
              </a:lnSpc>
              <a:buNone/>
              <a:tabLst>
                <a:tab algn="l" pos="0"/>
              </a:tabLst>
            </a:pPr>
            <a:r>
              <a:rPr b="0" lang="zh-CN" sz="4400" spc="-1" strike="noStrike">
                <a:solidFill>
                  <a:srgbClr val="000000"/>
                </a:solidFill>
                <a:latin typeface="Arial"/>
                <a:ea typeface="Arial"/>
              </a:rPr>
              <a:t>单击此处编辑母版标题样式</a:t>
            </a:r>
            <a:endParaRPr b="0" lang="en-IN" sz="4400" spc="-1" strike="noStrike">
              <a:solidFill>
                <a:srgbClr val="000000"/>
              </a:solidFill>
              <a:latin typeface="Arial"/>
            </a:endParaRPr>
          </a:p>
        </p:txBody>
      </p:sp>
      <p:sp>
        <p:nvSpPr>
          <p:cNvPr id="42" name="PlaceHolder 2"/>
          <p:cNvSpPr>
            <a:spLocks noGrp="1"/>
          </p:cNvSpPr>
          <p:nvPr>
            <p:ph type="dt" idx="4"/>
          </p:nvPr>
        </p:nvSpPr>
        <p:spPr>
          <a:xfrm>
            <a:off x="838080" y="6356520"/>
            <a:ext cx="2742840" cy="364680"/>
          </a:xfrm>
          <a:prstGeom prst="rect">
            <a:avLst/>
          </a:prstGeom>
          <a:noFill/>
          <a:ln w="0">
            <a:noFill/>
          </a:ln>
        </p:spPr>
        <p:txBody>
          <a:bodyPr numCol="1" spcCol="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 name="PlaceHolder 3"/>
          <p:cNvSpPr>
            <a:spLocks noGrp="1"/>
          </p:cNvSpPr>
          <p:nvPr>
            <p:ph type="ftr" idx="5"/>
          </p:nvPr>
        </p:nvSpPr>
        <p:spPr>
          <a:xfrm>
            <a:off x="4038480" y="6356520"/>
            <a:ext cx="4114440" cy="364680"/>
          </a:xfrm>
          <a:prstGeom prst="rect">
            <a:avLst/>
          </a:prstGeom>
          <a:noFill/>
          <a:ln w="0">
            <a:noFill/>
          </a:ln>
        </p:spPr>
        <p:txBody>
          <a:bodyPr numCol="1" spcCol="0"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4" name="PlaceHolder 4"/>
          <p:cNvSpPr>
            <a:spLocks noGrp="1"/>
          </p:cNvSpPr>
          <p:nvPr>
            <p:ph type="sldNum" idx="6"/>
          </p:nvPr>
        </p:nvSpPr>
        <p:spPr>
          <a:xfrm>
            <a:off x="8610480" y="6356520"/>
            <a:ext cx="2742840" cy="364680"/>
          </a:xfrm>
          <a:prstGeom prst="rect">
            <a:avLst/>
          </a:prstGeom>
          <a:noFill/>
          <a:ln w="0">
            <a:noFill/>
          </a:ln>
        </p:spPr>
        <p:txBody>
          <a:bodyPr numCol="1" spcCol="0"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zh-CN" sz="6000" spc="-1" strike="noStrike">
                <a:solidFill>
                  <a:srgbClr val="000000"/>
                </a:solidFill>
                <a:latin typeface="Arial"/>
                <a:ea typeface="Arial"/>
              </a:rPr>
              <a:t>单击此处编辑母版标题样式</a:t>
            </a:r>
            <a:endParaRPr b="0" lang="en-IN" sz="6000" spc="-1" strike="noStrike">
              <a:solidFill>
                <a:srgbClr val="000000"/>
              </a:solidFill>
              <a:latin typeface="Arial"/>
            </a:endParaRPr>
          </a:p>
        </p:txBody>
      </p:sp>
      <p:sp>
        <p:nvSpPr>
          <p:cNvPr id="83"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84"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5"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zh-CN" sz="6000" spc="-1" strike="noStrike">
                <a:solidFill>
                  <a:srgbClr val="000000"/>
                </a:solidFill>
                <a:latin typeface="Arial"/>
                <a:ea typeface="Arial"/>
              </a:rPr>
              <a:t>单击此处编辑母版标题样式</a:t>
            </a:r>
            <a:endParaRPr b="0" lang="en-IN" sz="6000" spc="-1" strike="noStrike">
              <a:solidFill>
                <a:srgbClr val="000000"/>
              </a:solidFill>
              <a:latin typeface="Arial"/>
            </a:endParaRPr>
          </a:p>
        </p:txBody>
      </p:sp>
      <p:sp>
        <p:nvSpPr>
          <p:cNvPr id="124" name="PlaceHolder 2"/>
          <p:cNvSpPr>
            <a:spLocks noGrp="1"/>
          </p:cNvSpPr>
          <p:nvPr>
            <p:ph type="dt" idx="10"/>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25" name="PlaceHolder 3"/>
          <p:cNvSpPr>
            <a:spLocks noGrp="1"/>
          </p:cNvSpPr>
          <p:nvPr>
            <p:ph type="ftr" idx="11"/>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6" name="PlaceHolder 4"/>
          <p:cNvSpPr>
            <a:spLocks noGrp="1"/>
          </p:cNvSpPr>
          <p:nvPr>
            <p:ph type="sldNum" idx="12"/>
          </p:nvPr>
        </p:nvSpPr>
        <p:spPr>
          <a:xfrm>
            <a:off x="8610480" y="6356520"/>
            <a:ext cx="2742840" cy="364680"/>
          </a:xfrm>
          <a:prstGeom prst="rect">
            <a:avLst/>
          </a:prstGeom>
          <a:noFill/>
          <a:ln w="0">
            <a:noFill/>
          </a:ln>
        </p:spPr>
        <p:txBody>
          <a:bodyPr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zh-CN" sz="4400" spc="-1" strike="noStrike">
                <a:solidFill>
                  <a:srgbClr val="000000"/>
                </a:solidFill>
                <a:latin typeface="Arial"/>
                <a:ea typeface="Arial"/>
              </a:rPr>
              <a:t>单击此处编辑母版标题样式</a:t>
            </a:r>
            <a:endParaRPr b="0" lang="en-IN" sz="4400" spc="-1" strike="noStrike">
              <a:solidFill>
                <a:srgbClr val="000000"/>
              </a:solidFill>
              <a:latin typeface="Arial"/>
            </a:endParaRPr>
          </a:p>
        </p:txBody>
      </p:sp>
      <p:sp>
        <p:nvSpPr>
          <p:cNvPr id="165"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zh-CN" sz="2800" spc="-1" strike="noStrike">
                <a:solidFill>
                  <a:srgbClr val="000000"/>
                </a:solidFill>
                <a:latin typeface="Arial"/>
                <a:ea typeface="Arial"/>
              </a:rPr>
              <a:t>单击此处编辑母版文本样式</a:t>
            </a:r>
            <a:endParaRPr b="0" lang="en-IN" sz="28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zh-CN" sz="2400" spc="-1" strike="noStrike">
                <a:solidFill>
                  <a:srgbClr val="000000"/>
                </a:solidFill>
                <a:latin typeface="Arial"/>
                <a:ea typeface="Arial"/>
              </a:rPr>
              <a:t>第二级</a:t>
            </a:r>
            <a:endParaRPr b="0" lang="en-IN" sz="2400" spc="-1" strike="noStrike">
              <a:solidFill>
                <a:srgbClr val="000000"/>
              </a:solidFill>
              <a:latin typeface="Arial"/>
            </a:endParaRPr>
          </a:p>
          <a:p>
            <a:pPr lvl="2" marL="1143000" indent="-228600">
              <a:lnSpc>
                <a:spcPct val="90000"/>
              </a:lnSpc>
              <a:spcBef>
                <a:spcPts val="499"/>
              </a:spcBef>
              <a:buClr>
                <a:srgbClr val="000000"/>
              </a:buClr>
              <a:buFont typeface="Arial"/>
              <a:buChar char="•"/>
            </a:pPr>
            <a:r>
              <a:rPr b="0" lang="zh-CN" sz="2000" spc="-1" strike="noStrike">
                <a:solidFill>
                  <a:srgbClr val="000000"/>
                </a:solidFill>
                <a:latin typeface="Arial"/>
                <a:ea typeface="Arial"/>
              </a:rPr>
              <a:t>第三级</a:t>
            </a:r>
            <a:endParaRPr b="0" lang="en-IN" sz="2000" spc="-1" strike="noStrike">
              <a:solidFill>
                <a:srgbClr val="000000"/>
              </a:solidFill>
              <a:latin typeface="Arial"/>
            </a:endParaRPr>
          </a:p>
          <a:p>
            <a:pPr lvl="3" marL="1600200" indent="-228600">
              <a:lnSpc>
                <a:spcPct val="90000"/>
              </a:lnSpc>
              <a:spcBef>
                <a:spcPts val="499"/>
              </a:spcBef>
              <a:buClr>
                <a:srgbClr val="000000"/>
              </a:buClr>
              <a:buFont typeface="Arial"/>
              <a:buChar char="•"/>
            </a:pPr>
            <a:r>
              <a:rPr b="0" lang="zh-CN" sz="1800" spc="-1" strike="noStrike">
                <a:solidFill>
                  <a:srgbClr val="000000"/>
                </a:solidFill>
                <a:latin typeface="Arial"/>
                <a:ea typeface="Arial"/>
              </a:rPr>
              <a:t>第四级</a:t>
            </a:r>
            <a:endParaRPr b="0" lang="en-IN" sz="1800" spc="-1" strike="noStrike">
              <a:solidFill>
                <a:srgbClr val="000000"/>
              </a:solidFill>
              <a:latin typeface="Arial"/>
            </a:endParaRPr>
          </a:p>
          <a:p>
            <a:pPr lvl="4" marL="2057400" indent="-228600">
              <a:lnSpc>
                <a:spcPct val="90000"/>
              </a:lnSpc>
              <a:spcBef>
                <a:spcPts val="499"/>
              </a:spcBef>
              <a:buClr>
                <a:srgbClr val="000000"/>
              </a:buClr>
              <a:buFont typeface="Arial"/>
              <a:buChar char="•"/>
            </a:pPr>
            <a:r>
              <a:rPr b="0" lang="zh-CN" sz="1800" spc="-1" strike="noStrike">
                <a:solidFill>
                  <a:srgbClr val="000000"/>
                </a:solidFill>
                <a:latin typeface="Arial"/>
                <a:ea typeface="Arial"/>
              </a:rPr>
              <a:t>第五级</a:t>
            </a:r>
            <a:endParaRPr b="0" lang="en-IN" sz="1800" spc="-1" strike="noStrike">
              <a:solidFill>
                <a:srgbClr val="000000"/>
              </a:solidFill>
              <a:latin typeface="Arial"/>
            </a:endParaRPr>
          </a:p>
        </p:txBody>
      </p:sp>
      <p:sp>
        <p:nvSpPr>
          <p:cNvPr id="166" name="PlaceHolder 3"/>
          <p:cNvSpPr>
            <a:spLocks noGrp="1"/>
          </p:cNvSpPr>
          <p:nvPr>
            <p:ph type="dt" idx="13"/>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67" name="PlaceHolder 4"/>
          <p:cNvSpPr>
            <a:spLocks noGrp="1"/>
          </p:cNvSpPr>
          <p:nvPr>
            <p:ph type="ftr" idx="14"/>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68" name="PlaceHolder 5"/>
          <p:cNvSpPr>
            <a:spLocks noGrp="1"/>
          </p:cNvSpPr>
          <p:nvPr>
            <p:ph type="sldNum" idx="15"/>
          </p:nvPr>
        </p:nvSpPr>
        <p:spPr>
          <a:xfrm>
            <a:off x="8610480" y="6356520"/>
            <a:ext cx="2742840" cy="364680"/>
          </a:xfrm>
          <a:prstGeom prst="rect">
            <a:avLst/>
          </a:prstGeom>
          <a:noFill/>
          <a:ln w="0">
            <a:noFill/>
          </a:ln>
        </p:spPr>
        <p:txBody>
          <a:bodyPr anchor="ctr">
            <a:noAutofit/>
          </a:bodyPr>
          <a:lstStyle>
            <a:lvl1pPr>
              <a:defRPr b="0" lang="en-IN" sz="2400" spc="-1" strike="noStrike">
                <a:latin typeface="Times New Roman"/>
              </a:defRPr>
            </a:lvl1pPr>
          </a:lstStyle>
          <a:p>
            <a:endParaRPr b="0" lang="en-IN"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2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Arial"/>
              </a:rPr>
              <a:t>Third Outline Level</a:t>
            </a:r>
            <a:endParaRPr b="0" lang="en-IN"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zh-CN" sz="6000" spc="-1" strike="noStrike">
                <a:solidFill>
                  <a:srgbClr val="000000"/>
                </a:solidFill>
                <a:latin typeface="Arial"/>
                <a:ea typeface="Arial"/>
              </a:rPr>
              <a:t>单击此处编辑母版标题样式</a:t>
            </a:r>
            <a:endParaRPr b="0" lang="en-IN" sz="6000" spc="-1" strike="noStrike">
              <a:solidFill>
                <a:srgbClr val="000000"/>
              </a:solidFill>
              <a:latin typeface="Arial"/>
            </a:endParaRPr>
          </a:p>
        </p:txBody>
      </p:sp>
      <p:sp>
        <p:nvSpPr>
          <p:cNvPr id="244" name="PlaceHolder 2"/>
          <p:cNvSpPr>
            <a:spLocks noGrp="1"/>
          </p:cNvSpPr>
          <p:nvPr>
            <p:ph type="dt" idx="16"/>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45" name="PlaceHolder 3"/>
          <p:cNvSpPr>
            <a:spLocks noGrp="1"/>
          </p:cNvSpPr>
          <p:nvPr>
            <p:ph type="ftr" idx="17"/>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46" name="PlaceHolder 4"/>
          <p:cNvSpPr>
            <a:spLocks noGrp="1"/>
          </p:cNvSpPr>
          <p:nvPr>
            <p:ph type="sldNum" idx="18"/>
          </p:nvPr>
        </p:nvSpPr>
        <p:spPr>
          <a:xfrm>
            <a:off x="8610480" y="6356520"/>
            <a:ext cx="2742840" cy="364680"/>
          </a:xfrm>
          <a:prstGeom prst="rect">
            <a:avLst/>
          </a:prstGeom>
          <a:noFill/>
          <a:ln w="0">
            <a:noFill/>
          </a:ln>
        </p:spPr>
        <p:txBody>
          <a:bodyPr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24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74.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8.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图片 6" descr=""/>
          <p:cNvPicPr/>
          <p:nvPr/>
        </p:nvPicPr>
        <p:blipFill>
          <a:blip r:embed="rId1"/>
          <a:srcRect l="0" t="44" r="0" b="44"/>
          <a:stretch/>
        </p:blipFill>
        <p:spPr>
          <a:xfrm>
            <a:off x="0" y="7920"/>
            <a:ext cx="12191760" cy="6849720"/>
          </a:xfrm>
          <a:prstGeom prst="rect">
            <a:avLst/>
          </a:prstGeom>
          <a:ln w="0">
            <a:noFill/>
          </a:ln>
        </p:spPr>
      </p:pic>
      <p:sp>
        <p:nvSpPr>
          <p:cNvPr id="291" name="矩形 7"/>
          <p:cNvSpPr/>
          <p:nvPr/>
        </p:nvSpPr>
        <p:spPr>
          <a:xfrm>
            <a:off x="19080" y="-6480"/>
            <a:ext cx="12191760" cy="6857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ffffff"/>
                </a:solidFill>
                <a:latin typeface="Arial"/>
                <a:ea typeface="Arial"/>
              </a:rPr>
              <a:t>Phase 4</a:t>
            </a:r>
            <a:endParaRPr b="0" lang="en-IN" sz="3200" spc="-1" strike="noStrike">
              <a:latin typeface="Arial"/>
            </a:endParaRPr>
          </a:p>
          <a:p>
            <a:pPr algn="ctr">
              <a:lnSpc>
                <a:spcPct val="100000"/>
              </a:lnSpc>
              <a:buNone/>
            </a:pPr>
            <a:r>
              <a:rPr b="1" lang="en-US" sz="7200" spc="-1" strike="noStrike">
                <a:solidFill>
                  <a:srgbClr val="ffffff"/>
                </a:solidFill>
                <a:latin typeface="Arial"/>
                <a:ea typeface="Arial"/>
              </a:rPr>
              <a:t>Market Basket insights</a:t>
            </a:r>
            <a:endParaRPr b="0" lang="en-IN" sz="7200" spc="-1" strike="noStrike">
              <a:latin typeface="Arial"/>
            </a:endParaRPr>
          </a:p>
          <a:p>
            <a:pPr algn="ctr">
              <a:lnSpc>
                <a:spcPct val="100000"/>
              </a:lnSpc>
              <a:buNone/>
            </a:pPr>
            <a:r>
              <a:rPr b="1" lang="en-US" sz="3600" spc="-1" strike="noStrike">
                <a:solidFill>
                  <a:srgbClr val="ffffff"/>
                </a:solidFill>
                <a:latin typeface="Arial"/>
                <a:ea typeface="Arial"/>
              </a:rPr>
              <a:t> </a:t>
            </a:r>
            <a:endParaRPr b="0" lang="en-IN" sz="3600" spc="-1" strike="noStrike">
              <a:latin typeface="Arial"/>
            </a:endParaRPr>
          </a:p>
          <a:p>
            <a:pPr algn="ctr">
              <a:lnSpc>
                <a:spcPct val="100000"/>
              </a:lnSpc>
              <a:buNone/>
            </a:pPr>
            <a:endParaRPr b="0" lang="en-IN" sz="7200" spc="-1" strike="noStrike">
              <a:latin typeface="Arial"/>
            </a:endParaRPr>
          </a:p>
          <a:p>
            <a:pPr algn="ctr">
              <a:lnSpc>
                <a:spcPct val="100000"/>
              </a:lnSpc>
              <a:buNone/>
            </a:pPr>
            <a:r>
              <a:rPr b="1" lang="en-US" sz="3600" spc="-1" strike="noStrike">
                <a:solidFill>
                  <a:srgbClr val="ffffff"/>
                </a:solidFill>
                <a:latin typeface="Arial"/>
                <a:ea typeface="Arial"/>
              </a:rPr>
              <a:t>            </a:t>
            </a:r>
            <a:r>
              <a:rPr b="1" lang="en-US" sz="2800" spc="-1" strike="noStrike">
                <a:solidFill>
                  <a:srgbClr val="ffffff"/>
                </a:solidFill>
                <a:latin typeface="Arial"/>
                <a:ea typeface="Arial"/>
              </a:rPr>
              <a:t>Team members:</a:t>
            </a:r>
            <a:endParaRPr b="0" lang="en-IN" sz="2800" spc="-1" strike="noStrike">
              <a:latin typeface="Arial"/>
            </a:endParaRPr>
          </a:p>
          <a:p>
            <a:pPr>
              <a:lnSpc>
                <a:spcPct val="100000"/>
              </a:lnSpc>
              <a:buNone/>
            </a:pPr>
            <a:r>
              <a:rPr b="1" lang="en-US" sz="2800" spc="-1" strike="noStrike">
                <a:solidFill>
                  <a:srgbClr val="ffffff"/>
                </a:solidFill>
                <a:latin typeface="Arial"/>
                <a:ea typeface="Arial"/>
              </a:rPr>
              <a:t>                                                                                           </a:t>
            </a:r>
            <a:r>
              <a:rPr b="1" lang="en-US" sz="2800" spc="-1" strike="noStrike">
                <a:solidFill>
                  <a:srgbClr val="ffffff"/>
                </a:solidFill>
                <a:latin typeface="Arial"/>
                <a:ea typeface="Arial"/>
              </a:rPr>
              <a:t>Nivya shaji </a:t>
            </a:r>
            <a:endParaRPr b="0" lang="en-IN" sz="2800" spc="-1" strike="noStrike">
              <a:latin typeface="Arial"/>
            </a:endParaRPr>
          </a:p>
          <a:p>
            <a:pPr algn="ctr">
              <a:lnSpc>
                <a:spcPct val="100000"/>
              </a:lnSpc>
              <a:buNone/>
            </a:pPr>
            <a:r>
              <a:rPr b="1" lang="en-US" sz="2800" spc="-1" strike="noStrike">
                <a:solidFill>
                  <a:srgbClr val="ffffff"/>
                </a:solidFill>
                <a:latin typeface="Arial"/>
                <a:ea typeface="Arial"/>
              </a:rPr>
              <a:t>                                                                       </a:t>
            </a:r>
            <a:r>
              <a:rPr b="1" lang="en-US" sz="2800" spc="-1" strike="noStrike">
                <a:solidFill>
                  <a:srgbClr val="ffffff"/>
                </a:solidFill>
                <a:latin typeface="Arial"/>
                <a:ea typeface="Arial"/>
              </a:rPr>
              <a:t>Aleena Suresh</a:t>
            </a:r>
            <a:endParaRPr b="0" lang="en-IN" sz="2800" spc="-1" strike="noStrike">
              <a:latin typeface="Arial"/>
            </a:endParaRPr>
          </a:p>
          <a:p>
            <a:pPr algn="ctr">
              <a:lnSpc>
                <a:spcPct val="100000"/>
              </a:lnSpc>
              <a:buNone/>
            </a:pPr>
            <a:r>
              <a:rPr b="1" lang="en-US" sz="2800" spc="-1" strike="noStrike">
                <a:solidFill>
                  <a:srgbClr val="ffffff"/>
                </a:solidFill>
                <a:latin typeface="Arial"/>
                <a:ea typeface="Arial"/>
              </a:rPr>
              <a:t>                                                            </a:t>
            </a:r>
            <a:r>
              <a:rPr b="1" lang="en-US" sz="2800" spc="-1" strike="noStrike">
                <a:solidFill>
                  <a:srgbClr val="ffffff"/>
                </a:solidFill>
                <a:latin typeface="Arial"/>
                <a:ea typeface="Arial"/>
              </a:rPr>
              <a:t>Abira S</a:t>
            </a:r>
            <a:endParaRPr b="0" lang="en-IN" sz="2800" spc="-1" strike="noStrike">
              <a:latin typeface="Arial"/>
            </a:endParaRPr>
          </a:p>
          <a:p>
            <a:pPr algn="ctr">
              <a:lnSpc>
                <a:spcPct val="100000"/>
              </a:lnSpc>
              <a:buNone/>
            </a:pPr>
            <a:r>
              <a:rPr b="1" lang="en-US" sz="2800" spc="-1" strike="noStrike">
                <a:solidFill>
                  <a:srgbClr val="ffffff"/>
                </a:solidFill>
                <a:latin typeface="Arial"/>
                <a:ea typeface="Arial"/>
              </a:rPr>
              <a:t>                                                                    </a:t>
            </a:r>
            <a:r>
              <a:rPr b="1" lang="en-US" sz="2800" spc="-1" strike="noStrike">
                <a:solidFill>
                  <a:srgbClr val="ffffff"/>
                </a:solidFill>
                <a:latin typeface="Arial"/>
                <a:ea typeface="Arial"/>
              </a:rPr>
              <a:t>Anushya L</a:t>
            </a:r>
            <a:endParaRPr b="0" lang="en-IN" sz="2800" spc="-1" strike="noStrike">
              <a:latin typeface="Arial"/>
            </a:endParaRPr>
          </a:p>
        </p:txBody>
      </p:sp>
      <p:sp>
        <p:nvSpPr>
          <p:cNvPr id="292" name="文本框 19"/>
          <p:cNvSpPr/>
          <p:nvPr/>
        </p:nvSpPr>
        <p:spPr>
          <a:xfrm>
            <a:off x="4966560" y="14718960"/>
            <a:ext cx="4625640" cy="395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000" spc="-1" strike="noStrike">
                <a:solidFill>
                  <a:srgbClr val="ffffff"/>
                </a:solidFill>
                <a:latin typeface="Arial"/>
                <a:ea typeface="Arial"/>
              </a:rPr>
              <a:t>THE NAME OF THE COMPANY</a:t>
            </a:r>
            <a:endParaRPr b="0" lang="en-IN" sz="2000" spc="-1" strike="noStrike">
              <a:latin typeface="Arial"/>
            </a:endParaRPr>
          </a:p>
        </p:txBody>
      </p:sp>
      <p:grpSp>
        <p:nvGrpSpPr>
          <p:cNvPr id="293" name="组合 20"/>
          <p:cNvGrpSpPr/>
          <p:nvPr/>
        </p:nvGrpSpPr>
        <p:grpSpPr>
          <a:xfrm>
            <a:off x="3586320" y="12497760"/>
            <a:ext cx="9736920" cy="7939800"/>
            <a:chOff x="3586320" y="12497760"/>
            <a:chExt cx="9736920" cy="7939800"/>
          </a:xfrm>
        </p:grpSpPr>
        <p:sp>
          <p:nvSpPr>
            <p:cNvPr id="294" name="矩形 21"/>
            <p:cNvSpPr/>
            <p:nvPr/>
          </p:nvSpPr>
          <p:spPr>
            <a:xfrm>
              <a:off x="3586320" y="12497760"/>
              <a:ext cx="4661640" cy="11408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6900" spc="-1" strike="noStrike">
                  <a:solidFill>
                    <a:srgbClr val="ffffff"/>
                  </a:solidFill>
                  <a:latin typeface="Arial"/>
                  <a:ea typeface="Arial"/>
                </a:rPr>
                <a:t>BUSINESS</a:t>
              </a:r>
              <a:endParaRPr b="0" lang="en-IN" sz="6900" spc="-1" strike="noStrike">
                <a:latin typeface="Arial"/>
              </a:endParaRPr>
            </a:p>
          </p:txBody>
        </p:sp>
        <p:sp>
          <p:nvSpPr>
            <p:cNvPr id="295" name="矩形 22"/>
            <p:cNvSpPr/>
            <p:nvPr/>
          </p:nvSpPr>
          <p:spPr>
            <a:xfrm>
              <a:off x="8580600" y="19296720"/>
              <a:ext cx="4742640" cy="11408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6900" spc="-1" strike="noStrike">
                  <a:solidFill>
                    <a:srgbClr val="ffffff"/>
                  </a:solidFill>
                  <a:latin typeface="Arial"/>
                  <a:ea typeface="Arial"/>
                </a:rPr>
                <a:t>TEMPLATE</a:t>
              </a:r>
              <a:endParaRPr b="0" lang="en-IN" sz="6900" spc="-1" strike="noStrike">
                <a:latin typeface="Arial"/>
              </a:endParaRPr>
            </a:p>
          </p:txBody>
        </p:sp>
      </p:grpSp>
      <p:grpSp>
        <p:nvGrpSpPr>
          <p:cNvPr id="296" name="组合 23"/>
          <p:cNvGrpSpPr/>
          <p:nvPr/>
        </p:nvGrpSpPr>
        <p:grpSpPr>
          <a:xfrm>
            <a:off x="4786560" y="11619720"/>
            <a:ext cx="2637720" cy="1840320"/>
            <a:chOff x="4786560" y="11619720"/>
            <a:chExt cx="2637720" cy="1840320"/>
          </a:xfrm>
        </p:grpSpPr>
        <p:sp>
          <p:nvSpPr>
            <p:cNvPr id="297" name="文本框 24"/>
            <p:cNvSpPr/>
            <p:nvPr/>
          </p:nvSpPr>
          <p:spPr>
            <a:xfrm flipV="1">
              <a:off x="4786560" y="13042080"/>
              <a:ext cx="2637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ffffff">
                      <a:alpha val="75000"/>
                    </a:srgbClr>
                  </a:solidFill>
                  <a:latin typeface="Arial"/>
                  <a:ea typeface="Arial"/>
                </a:rPr>
                <a:t>REPORT PERSON</a:t>
              </a:r>
              <a:endParaRPr b="0" lang="en-IN" sz="1800" spc="-1" strike="noStrike">
                <a:latin typeface="Arial"/>
              </a:endParaRPr>
            </a:p>
          </p:txBody>
        </p:sp>
        <p:sp>
          <p:nvSpPr>
            <p:cNvPr id="298" name="圆角矩形 7"/>
            <p:cNvSpPr/>
            <p:nvPr/>
          </p:nvSpPr>
          <p:spPr>
            <a:xfrm flipV="1">
              <a:off x="4796640" y="11619720"/>
              <a:ext cx="2482920" cy="1840320"/>
            </a:xfrm>
            <a:prstGeom prst="roundRect">
              <a:avLst>
                <a:gd name="adj" fmla="val 50000"/>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2" presetSubtype="8">
                                  <p:stCondLst>
                                    <p:cond delay="0"/>
                                  </p:stCondLst>
                                  <p:childTnLst>
                                    <p:set>
                                      <p:cBhvr>
                                        <p:cTn id="6" dur="1" fill="hold">
                                          <p:stCondLst>
                                            <p:cond delay="0"/>
                                          </p:stCondLst>
                                        </p:cTn>
                                        <p:tgtEl>
                                          <p:spTgt spid="292"/>
                                        </p:tgtEl>
                                        <p:attrNameLst>
                                          <p:attrName>style.visibility</p:attrName>
                                        </p:attrNameLst>
                                      </p:cBhvr>
                                      <p:to>
                                        <p:strVal val="visible"/>
                                      </p:to>
                                    </p:set>
                                    <p:animEffect filter="wipe(left)" transition="in">
                                      <p:cBhvr additive="repl">
                                        <p:cTn id="7" dur="5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 descr=""/>
          <p:cNvPicPr/>
          <p:nvPr/>
        </p:nvPicPr>
        <p:blipFill>
          <a:blip r:embed="rId1"/>
          <a:stretch/>
        </p:blipFill>
        <p:spPr>
          <a:xfrm>
            <a:off x="961920" y="514080"/>
            <a:ext cx="10192320" cy="5882040"/>
          </a:xfrm>
          <a:prstGeom prst="rect">
            <a:avLst/>
          </a:prstGeom>
          <a:ln w="0">
            <a:noFill/>
          </a:ln>
        </p:spPr>
      </p:pic>
    </p:spTree>
  </p:cSld>
  <mc:AlternateContent>
    <mc:Choice Requires="p14">
      <p:transition spd="slow" p14:dur="1250">
        <p:random/>
      </p:transition>
    </mc:Choice>
    <mc:Fallback>
      <p:transition spd="slow">
        <p:random/>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 descr=""/>
          <p:cNvPicPr/>
          <p:nvPr/>
        </p:nvPicPr>
        <p:blipFill>
          <a:blip r:embed="rId1"/>
          <a:stretch/>
        </p:blipFill>
        <p:spPr>
          <a:xfrm>
            <a:off x="897840" y="0"/>
            <a:ext cx="10395720" cy="677520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 descr=""/>
          <p:cNvPicPr/>
          <p:nvPr/>
        </p:nvPicPr>
        <p:blipFill>
          <a:blip r:embed="rId1"/>
          <a:stretch/>
        </p:blipFill>
        <p:spPr>
          <a:xfrm>
            <a:off x="0" y="436680"/>
            <a:ext cx="12191760" cy="598464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
          <p:cNvSpPr/>
          <p:nvPr/>
        </p:nvSpPr>
        <p:spPr>
          <a:xfrm>
            <a:off x="270000" y="790200"/>
            <a:ext cx="10883520" cy="5574960"/>
          </a:xfrm>
          <a:prstGeom prst="rect">
            <a:avLst/>
          </a:prstGeom>
          <a:noFill/>
          <a:ln w="0">
            <a:noFill/>
          </a:ln>
        </p:spPr>
        <p:style>
          <a:lnRef idx="0"/>
          <a:fillRef idx="0"/>
          <a:effectRef idx="0"/>
          <a:fontRef idx="minor"/>
        </p:style>
        <p:txBody>
          <a:bodyPr lIns="90000" rIns="90000" tIns="45000" bIns="45000" anchor="t">
            <a:spAutoFit/>
          </a:bodyPr>
          <a:p>
            <a:r>
              <a:rPr b="0" lang="en-GB" sz="4000" spc="-1" strike="noStrike">
                <a:solidFill>
                  <a:srgbClr val="02a5e3"/>
                </a:solidFill>
                <a:latin typeface="Arial"/>
                <a:ea typeface="Arial"/>
              </a:rPr>
              <a:t>How Does Market Basket Analysis Work?</a:t>
            </a:r>
            <a:endParaRPr b="0" lang="en-IN" sz="4000" spc="-1" strike="noStrike">
              <a:latin typeface="Arial"/>
            </a:endParaRPr>
          </a:p>
          <a:p>
            <a:r>
              <a:rPr b="0" lang="en-GB" sz="4000" spc="-1" strike="noStrike">
                <a:solidFill>
                  <a:srgbClr val="02a5e3"/>
                </a:solidFill>
                <a:latin typeface="Arial"/>
                <a:ea typeface="Arial"/>
              </a:rPr>
              <a:t>Collect data on customer transactions, such as the items purchased in each transaction, the time and date of the transaction, and any other relevant information.</a:t>
            </a:r>
            <a:endParaRPr b="0" lang="en-IN" sz="4000" spc="-1" strike="noStrike">
              <a:latin typeface="Arial"/>
            </a:endParaRPr>
          </a:p>
          <a:p>
            <a:pPr>
              <a:lnSpc>
                <a:spcPct val="100000"/>
              </a:lnSpc>
              <a:buNone/>
            </a:pPr>
            <a:r>
              <a:rPr b="0" lang="en-GB" sz="4000" spc="-1" strike="noStrike">
                <a:solidFill>
                  <a:srgbClr val="02a5e3"/>
                </a:solidFill>
                <a:latin typeface="Arial"/>
                <a:ea typeface="Arial"/>
              </a:rPr>
              <a:t>Clean and preprocess the data, removing any irrelevant information, handling missing values, and converting the data into a suitable format for analysis.</a:t>
            </a:r>
            <a:endParaRPr b="0" lang="en-IN" sz="40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
          <p:cNvSpPr/>
          <p:nvPr/>
        </p:nvSpPr>
        <p:spPr>
          <a:xfrm>
            <a:off x="1877760" y="501480"/>
            <a:ext cx="79977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3200" spc="-1" strike="noStrike">
                <a:solidFill>
                  <a:srgbClr val="92d04f"/>
                </a:solidFill>
                <a:latin typeface="Arial"/>
                <a:ea typeface="Arial"/>
              </a:rPr>
              <a:t>Algorithms Used in Market Basket Analysis</a:t>
            </a:r>
            <a:endParaRPr b="0" lang="en-IN" sz="3200" spc="-1" strike="noStrike">
              <a:latin typeface="Arial"/>
            </a:endParaRPr>
          </a:p>
        </p:txBody>
      </p:sp>
      <p:sp>
        <p:nvSpPr>
          <p:cNvPr id="334" name=""/>
          <p:cNvSpPr/>
          <p:nvPr/>
        </p:nvSpPr>
        <p:spPr>
          <a:xfrm>
            <a:off x="1378800" y="1958400"/>
            <a:ext cx="9434160" cy="39290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There are multiple data mining techniques and algorithms used in Market Basket Analysis. One of the important objectives is “to predict the probability of items that are being bought together by customers.”</a:t>
            </a:r>
            <a:endParaRPr b="0" lang="en-IN" sz="2800" spc="-1" strike="noStrike">
              <a:latin typeface="Arial"/>
            </a:endParaRPr>
          </a:p>
          <a:p>
            <a:endParaRPr b="0" lang="en-IN" sz="2800" spc="-1" strike="noStrike">
              <a:latin typeface="Arial"/>
            </a:endParaRPr>
          </a:p>
          <a:p>
            <a:r>
              <a:rPr b="0" lang="en-GB" sz="2800" spc="-1" strike="noStrike">
                <a:solidFill>
                  <a:srgbClr val="000000"/>
                </a:solidFill>
                <a:latin typeface="Arial"/>
                <a:ea typeface="Arial"/>
              </a:rPr>
              <a:t>Apriori Algorithm</a:t>
            </a:r>
            <a:endParaRPr b="0" lang="en-IN" sz="2800" spc="-1" strike="noStrike">
              <a:latin typeface="Arial"/>
            </a:endParaRPr>
          </a:p>
          <a:p>
            <a:r>
              <a:rPr b="0" lang="en-GB" sz="2800" spc="-1" strike="noStrike">
                <a:solidFill>
                  <a:srgbClr val="000000"/>
                </a:solidFill>
                <a:latin typeface="Arial"/>
                <a:ea typeface="Arial"/>
              </a:rPr>
              <a:t>AIS</a:t>
            </a:r>
            <a:endParaRPr b="0" lang="en-IN" sz="2800" spc="-1" strike="noStrike">
              <a:latin typeface="Arial"/>
            </a:endParaRPr>
          </a:p>
          <a:p>
            <a:r>
              <a:rPr b="0" lang="en-GB" sz="2800" spc="-1" strike="noStrike">
                <a:solidFill>
                  <a:srgbClr val="000000"/>
                </a:solidFill>
                <a:latin typeface="Arial"/>
                <a:ea typeface="Arial"/>
              </a:rPr>
              <a:t>SETM Algorithm</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FP Growth</a:t>
            </a: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
          <p:cNvSpPr/>
          <p:nvPr/>
        </p:nvSpPr>
        <p:spPr>
          <a:xfrm>
            <a:off x="624960" y="596880"/>
            <a:ext cx="9561600" cy="2526840"/>
          </a:xfrm>
          <a:prstGeom prst="rect">
            <a:avLst/>
          </a:prstGeom>
          <a:noFill/>
          <a:ln w="0">
            <a:noFill/>
          </a:ln>
        </p:spPr>
        <p:style>
          <a:lnRef idx="0"/>
          <a:fillRef idx="0"/>
          <a:effectRef idx="0"/>
          <a:fontRef idx="minor"/>
        </p:style>
        <p:txBody>
          <a:bodyPr lIns="90000" rIns="90000" tIns="45000" bIns="45000" anchor="t">
            <a:spAutoFit/>
          </a:bodyPr>
          <a:p>
            <a:r>
              <a:rPr b="0" lang="en-GB" sz="3200" spc="-1" strike="noStrike">
                <a:solidFill>
                  <a:srgbClr val="92d04f"/>
                </a:solidFill>
                <a:latin typeface="Arial"/>
                <a:ea typeface="Arial"/>
              </a:rPr>
              <a:t>Advantages of Market Basket Analysis</a:t>
            </a:r>
            <a:endParaRPr b="0" lang="en-IN" sz="3200" spc="-1" strike="noStrike">
              <a:latin typeface="Arial"/>
            </a:endParaRPr>
          </a:p>
          <a:p>
            <a:pPr>
              <a:lnSpc>
                <a:spcPct val="100000"/>
              </a:lnSpc>
              <a:buNone/>
            </a:pPr>
            <a:r>
              <a:rPr b="0" lang="en-GB" sz="3200" spc="-1" strike="noStrike">
                <a:solidFill>
                  <a:srgbClr val="92d04f"/>
                </a:solidFill>
                <a:latin typeface="Arial"/>
                <a:ea typeface="Arial"/>
              </a:rPr>
              <a:t>There are many advantages to implementing Market Basket Analysis in marketing. Market Basket Analysis (MBA) can be applied to data of customers from the point of sale (PoS) systems.</a:t>
            </a:r>
            <a:endParaRPr b="0" lang="en-IN" sz="3200" spc="-1" strike="noStrike">
              <a:latin typeface="Arial"/>
            </a:endParaRPr>
          </a:p>
        </p:txBody>
      </p:sp>
      <p:sp>
        <p:nvSpPr>
          <p:cNvPr id="336" name=""/>
          <p:cNvSpPr/>
          <p:nvPr/>
        </p:nvSpPr>
        <p:spPr>
          <a:xfrm>
            <a:off x="1463760" y="3251160"/>
            <a:ext cx="10357560" cy="35024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It helps retailers in the following ways:</a:t>
            </a:r>
            <a:endParaRPr b="0" lang="en-IN" sz="2800" spc="-1" strike="noStrike">
              <a:latin typeface="Arial"/>
            </a:endParaRPr>
          </a:p>
          <a:p>
            <a:endParaRPr b="0" lang="en-IN" sz="2800" spc="-1" strike="noStrike">
              <a:latin typeface="Arial"/>
            </a:endParaRPr>
          </a:p>
          <a:p>
            <a:r>
              <a:rPr b="0" lang="en-GB" sz="2800" spc="-1" strike="noStrike">
                <a:solidFill>
                  <a:srgbClr val="000000"/>
                </a:solidFill>
                <a:latin typeface="Arial"/>
                <a:ea typeface="Arial"/>
              </a:rPr>
              <a:t>Increases customer engagement</a:t>
            </a:r>
            <a:r>
              <a:rPr b="0" lang="en-US" sz="2800" spc="-1" strike="noStrike">
                <a:solidFill>
                  <a:srgbClr val="000000"/>
                </a:solidFill>
                <a:latin typeface="Arial"/>
                <a:ea typeface="Arial"/>
              </a:rPr>
              <a:t>,</a:t>
            </a:r>
            <a:endParaRPr b="0" lang="en-IN" sz="2800" spc="-1" strike="noStrike">
              <a:latin typeface="Arial"/>
            </a:endParaRPr>
          </a:p>
          <a:p>
            <a:r>
              <a:rPr b="0" lang="en-US" sz="2800" spc="-1" strike="noStrike">
                <a:solidFill>
                  <a:srgbClr val="000000"/>
                </a:solidFill>
                <a:latin typeface="Arial"/>
                <a:ea typeface="Arial"/>
              </a:rPr>
              <a:t>Boosts sales and increases RoI,</a:t>
            </a:r>
            <a:endParaRPr b="0" lang="en-IN" sz="2800" spc="-1" strike="noStrike">
              <a:latin typeface="Arial"/>
            </a:endParaRPr>
          </a:p>
          <a:p>
            <a:r>
              <a:rPr b="0" lang="en-US" sz="2800" spc="-1" strike="noStrike">
                <a:solidFill>
                  <a:srgbClr val="000000"/>
                </a:solidFill>
                <a:latin typeface="Arial"/>
                <a:ea typeface="Arial"/>
              </a:rPr>
              <a:t>Improves customer experience,</a:t>
            </a:r>
            <a:endParaRPr b="0" lang="en-IN" sz="2800" spc="-1" strike="noStrike">
              <a:latin typeface="Arial"/>
            </a:endParaRPr>
          </a:p>
          <a:p>
            <a:r>
              <a:rPr b="0" lang="en-US" sz="2800" spc="-1" strike="noStrike">
                <a:solidFill>
                  <a:srgbClr val="000000"/>
                </a:solidFill>
                <a:latin typeface="Arial"/>
                <a:ea typeface="Arial"/>
              </a:rPr>
              <a:t>Optimizes marketing strategies and campaigns,</a:t>
            </a:r>
            <a:endParaRPr b="0" lang="en-IN" sz="2800" spc="-1" strike="noStrike">
              <a:latin typeface="Arial"/>
            </a:endParaRPr>
          </a:p>
          <a:p>
            <a:r>
              <a:rPr b="0" lang="en-US" sz="2800" spc="-1" strike="noStrike">
                <a:solidFill>
                  <a:srgbClr val="000000"/>
                </a:solidFill>
                <a:latin typeface="Arial"/>
                <a:ea typeface="Arial"/>
              </a:rPr>
              <a:t>Helps in demographic data analysis,</a:t>
            </a:r>
            <a:endParaRPr b="0" lang="en-IN" sz="2800" spc="-1" strike="noStrike">
              <a:latin typeface="Arial"/>
            </a:endParaRPr>
          </a:p>
          <a:p>
            <a:pPr>
              <a:lnSpc>
                <a:spcPct val="100000"/>
              </a:lnSpc>
              <a:buNone/>
            </a:pPr>
            <a:r>
              <a:rPr b="0" lang="en-US" sz="2800" spc="-1" strike="noStrike">
                <a:solidFill>
                  <a:srgbClr val="000000"/>
                </a:solidFill>
                <a:latin typeface="Arial"/>
                <a:ea typeface="Arial"/>
              </a:rPr>
              <a:t>Identifies customer behavior and pattern.</a:t>
            </a: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
          <p:cNvSpPr/>
          <p:nvPr/>
        </p:nvSpPr>
        <p:spPr>
          <a:xfrm>
            <a:off x="501120" y="0"/>
            <a:ext cx="12148560" cy="17960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92d04f"/>
                </a:solidFill>
                <a:latin typeface="Arial"/>
                <a:ea typeface="Arial"/>
              </a:rPr>
              <a:t>Implementing Market Basket Analysis in Python</a:t>
            </a:r>
            <a:endParaRPr b="0" lang="en-IN" sz="2800" spc="-1" strike="noStrike">
              <a:latin typeface="Arial"/>
            </a:endParaRPr>
          </a:p>
          <a:p>
            <a:r>
              <a:rPr b="0" lang="en-GB" sz="2800" spc="-1" strike="noStrike">
                <a:solidFill>
                  <a:srgbClr val="92d04f"/>
                </a:solidFill>
                <a:latin typeface="Arial"/>
                <a:ea typeface="Arial"/>
              </a:rPr>
              <a:t>The Method</a:t>
            </a:r>
            <a:endParaRPr b="0" lang="en-IN" sz="2800" spc="-1" strike="noStrike">
              <a:latin typeface="Arial"/>
            </a:endParaRPr>
          </a:p>
          <a:p>
            <a:pPr>
              <a:lnSpc>
                <a:spcPct val="100000"/>
              </a:lnSpc>
              <a:buNone/>
            </a:pPr>
            <a:r>
              <a:rPr b="0" lang="en-GB" sz="2800" spc="-1" strike="noStrike">
                <a:solidFill>
                  <a:srgbClr val="92d04f"/>
                </a:solidFill>
                <a:latin typeface="Arial"/>
                <a:ea typeface="Arial"/>
              </a:rPr>
              <a:t>Here are the steps involved in using the apriori algorithm to implement MBA:</a:t>
            </a:r>
            <a:endParaRPr b="0" lang="en-IN" sz="2800" spc="-1" strike="noStrike">
              <a:latin typeface="Arial"/>
            </a:endParaRPr>
          </a:p>
        </p:txBody>
      </p:sp>
      <p:sp>
        <p:nvSpPr>
          <p:cNvPr id="338" name=""/>
          <p:cNvSpPr/>
          <p:nvPr/>
        </p:nvSpPr>
        <p:spPr>
          <a:xfrm>
            <a:off x="501120" y="2247480"/>
            <a:ext cx="11045160" cy="35024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First, define the minimum support and confidence for the association rule.</a:t>
            </a:r>
            <a:endParaRPr b="0" lang="en-IN" sz="2800" spc="-1" strike="noStrike">
              <a:latin typeface="Arial"/>
            </a:endParaRPr>
          </a:p>
          <a:p>
            <a:r>
              <a:rPr b="0" lang="en-GB" sz="2800" spc="-1" strike="noStrike">
                <a:solidFill>
                  <a:srgbClr val="000000"/>
                </a:solidFill>
                <a:latin typeface="Arial"/>
                <a:ea typeface="Arial"/>
              </a:rPr>
              <a:t>Find out all the subsets in the transactions with higher support(sup) than the minimum support.</a:t>
            </a:r>
            <a:endParaRPr b="0" lang="en-IN" sz="2800" spc="-1" strike="noStrike">
              <a:latin typeface="Arial"/>
            </a:endParaRPr>
          </a:p>
          <a:p>
            <a:r>
              <a:rPr b="0" lang="en-GB" sz="2800" spc="-1" strike="noStrike">
                <a:solidFill>
                  <a:srgbClr val="000000"/>
                </a:solidFill>
                <a:latin typeface="Arial"/>
                <a:ea typeface="Arial"/>
              </a:rPr>
              <a:t>Find all the rules for these subsets with higher confidence than minimum confidence.</a:t>
            </a:r>
            <a:endParaRPr b="0" lang="en-IN" sz="2800" spc="-1" strike="noStrike">
              <a:latin typeface="Arial"/>
            </a:endParaRPr>
          </a:p>
          <a:p>
            <a:r>
              <a:rPr b="0" lang="en-GB" sz="2800" spc="-1" strike="noStrike">
                <a:solidFill>
                  <a:srgbClr val="000000"/>
                </a:solidFill>
                <a:latin typeface="Arial"/>
                <a:ea typeface="Arial"/>
              </a:rPr>
              <a:t>Sort these association rules in decreasing order.</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Analyze the rules along with their confidence and support.</a:t>
            </a: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
          <p:cNvSpPr/>
          <p:nvPr/>
        </p:nvSpPr>
        <p:spPr>
          <a:xfrm>
            <a:off x="803160" y="888840"/>
            <a:ext cx="9905040" cy="43556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2a5e3"/>
                </a:solidFill>
                <a:latin typeface="Arial"/>
                <a:ea typeface="Arial"/>
              </a:rPr>
              <a:t>Implementing Market Basket Analysis Using the Apriori Method</a:t>
            </a:r>
            <a:endParaRPr b="0" lang="en-IN" sz="2800" spc="-1" strike="noStrike">
              <a:latin typeface="Arial"/>
            </a:endParaRPr>
          </a:p>
          <a:p>
            <a:r>
              <a:rPr b="0" lang="en-GB" sz="2800" spc="-1" strike="noStrike">
                <a:solidFill>
                  <a:srgbClr val="02a5e3"/>
                </a:solidFill>
                <a:latin typeface="Arial"/>
                <a:ea typeface="Arial"/>
              </a:rPr>
              <a:t>The Apriori algorithm is frequently used by data scientists. We are required to import the necessary libraries. Python provides the apyori as an API that is required to be imported to run the Apriori Algorithm.</a:t>
            </a:r>
            <a:endParaRPr b="0" lang="en-IN" sz="2800" spc="-1" strike="noStrike">
              <a:latin typeface="Arial"/>
            </a:endParaRPr>
          </a:p>
          <a:p>
            <a:endParaRPr b="0" lang="en-IN" sz="2800" spc="-1" strike="noStrike">
              <a:latin typeface="Arial"/>
            </a:endParaRPr>
          </a:p>
          <a:p>
            <a:r>
              <a:rPr b="0" lang="en-GB" sz="2800" spc="-1" strike="noStrike">
                <a:solidFill>
                  <a:srgbClr val="000000"/>
                </a:solidFill>
                <a:latin typeface="Arial"/>
                <a:ea typeface="Arial"/>
              </a:rPr>
              <a:t>import pandas as pd</a:t>
            </a:r>
            <a:endParaRPr b="0" lang="en-IN" sz="2800" spc="-1" strike="noStrike">
              <a:latin typeface="Arial"/>
            </a:endParaRPr>
          </a:p>
          <a:p>
            <a:r>
              <a:rPr b="0" lang="en-GB" sz="2800" spc="-1" strike="noStrike">
                <a:solidFill>
                  <a:srgbClr val="000000"/>
                </a:solidFill>
                <a:latin typeface="Arial"/>
                <a:ea typeface="Arial"/>
              </a:rPr>
              <a:t>import numpy as np</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from apyori import apriori</a:t>
            </a: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
          <p:cNvSpPr/>
          <p:nvPr/>
        </p:nvSpPr>
        <p:spPr>
          <a:xfrm>
            <a:off x="1372680" y="512280"/>
            <a:ext cx="8480880" cy="17960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#converting dataframe into list of lists</a:t>
            </a:r>
            <a:endParaRPr b="0" lang="en-IN" sz="2800" spc="-1" strike="noStrike">
              <a:latin typeface="Arial"/>
            </a:endParaRPr>
          </a:p>
          <a:p>
            <a:r>
              <a:rPr b="0" lang="en-GB" sz="2800" spc="-1" strike="noStrike">
                <a:solidFill>
                  <a:srgbClr val="000000"/>
                </a:solidFill>
                <a:latin typeface="Arial"/>
                <a:ea typeface="Arial"/>
              </a:rPr>
              <a:t>l=[]</a:t>
            </a:r>
            <a:endParaRPr b="0" lang="en-IN" sz="2800" spc="-1" strike="noStrike">
              <a:latin typeface="Arial"/>
            </a:endParaRPr>
          </a:p>
          <a:p>
            <a:r>
              <a:rPr b="0" lang="en-GB" sz="2800" spc="-1" strike="noStrike">
                <a:solidFill>
                  <a:srgbClr val="000000"/>
                </a:solidFill>
                <a:latin typeface="Arial"/>
                <a:ea typeface="Arial"/>
              </a:rPr>
              <a:t>for i in range(1,7501):</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    </a:t>
            </a:r>
            <a:r>
              <a:rPr b="0" lang="en-GB" sz="2800" spc="-1" strike="noStrike">
                <a:solidFill>
                  <a:srgbClr val="000000"/>
                </a:solidFill>
                <a:latin typeface="Arial"/>
                <a:ea typeface="Arial"/>
              </a:rPr>
              <a:t>l.append([str(st_df.values[i</a:t>
            </a:r>
            <a:endParaRPr b="0" lang="en-IN" sz="2800" spc="-1" strike="noStrike">
              <a:latin typeface="Arial"/>
            </a:endParaRPr>
          </a:p>
        </p:txBody>
      </p:sp>
      <p:sp>
        <p:nvSpPr>
          <p:cNvPr id="341" name=""/>
          <p:cNvSpPr/>
          <p:nvPr/>
        </p:nvSpPr>
        <p:spPr>
          <a:xfrm>
            <a:off x="885240" y="3429000"/>
            <a:ext cx="8241840" cy="13694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for i in range(0, len(association_results)):</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print(association_results[i][0])</a:t>
            </a:r>
            <a:endParaRPr b="0" lang="en-IN" sz="2800" spc="-1" strike="noStrike">
              <a:latin typeface="Arial"/>
            </a:endParaRPr>
          </a:p>
          <a:p>
            <a:pPr>
              <a:lnSpc>
                <a:spcPct val="100000"/>
              </a:lnSpc>
              <a:buNone/>
            </a:pP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
          <p:cNvSpPr/>
          <p:nvPr/>
        </p:nvSpPr>
        <p:spPr>
          <a:xfrm>
            <a:off x="1315440" y="659160"/>
            <a:ext cx="9560880" cy="56354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000000"/>
                </a:solidFill>
                <a:latin typeface="Arial"/>
                <a:ea typeface="Arial"/>
              </a:rPr>
              <a:t>for item in association_results:</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 first index of the inner list</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 Contains base item and add item</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pair = item[0]</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items = [x for x in pair]</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print("Rule: " + items[0] + " -&gt; " + items[1])</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 second index of the inner list</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print("Support: " + str(item[1]))</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 third index of the list located at 0th position</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 of the third index of the inner list</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print("Confidence: " + str(item[2][0][2]))</a:t>
            </a:r>
            <a:endParaRPr b="0" lang="en-IN" sz="2800" spc="-1" strike="noStrike">
              <a:latin typeface="Arial"/>
            </a:endParaRPr>
          </a:p>
          <a:p>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print("Lift: " + str(item[2][0][3]))</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    </a:t>
            </a:r>
            <a:r>
              <a:rPr b="0" lang="en-GB" sz="2800" spc="-1" strike="noStrike">
                <a:solidFill>
                  <a:srgbClr val="000000"/>
                </a:solidFill>
                <a:latin typeface="Arial"/>
                <a:ea typeface="Arial"/>
              </a:rPr>
              <a:t>print("--------------</a:t>
            </a:r>
            <a:endParaRPr b="0" lang="en-IN" sz="28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图片 6" descr=""/>
          <p:cNvPicPr/>
          <p:nvPr/>
        </p:nvPicPr>
        <p:blipFill>
          <a:blip r:embed="rId1"/>
          <a:srcRect l="0" t="44" r="0" b="44"/>
          <a:stretch/>
        </p:blipFill>
        <p:spPr>
          <a:xfrm>
            <a:off x="0" y="7920"/>
            <a:ext cx="12191760" cy="6849720"/>
          </a:xfrm>
          <a:prstGeom prst="rect">
            <a:avLst/>
          </a:prstGeom>
          <a:ln w="0">
            <a:noFill/>
          </a:ln>
        </p:spPr>
      </p:pic>
      <p:sp>
        <p:nvSpPr>
          <p:cNvPr id="300" name="矩形 7"/>
          <p:cNvSpPr/>
          <p:nvPr/>
        </p:nvSpPr>
        <p:spPr>
          <a:xfrm>
            <a:off x="19080" y="0"/>
            <a:ext cx="12191760" cy="6857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3600" spc="-1" strike="noStrike">
                <a:solidFill>
                  <a:srgbClr val="ffffff"/>
                </a:solidFill>
                <a:latin typeface="Arial"/>
                <a:ea typeface="Arial"/>
              </a:rPr>
              <a:t>What is a CMS market basket? </a:t>
            </a:r>
            <a:endParaRPr b="0" lang="en-IN" sz="3600" spc="-1" strike="noStrike">
              <a:latin typeface="Arial"/>
            </a:endParaRPr>
          </a:p>
          <a:p>
            <a:pPr algn="ctr">
              <a:lnSpc>
                <a:spcPct val="100000"/>
              </a:lnSpc>
              <a:buNone/>
            </a:pP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Although “market basket” technically describes the mix of goods and services used in providing health </a:t>
            </a: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care, this term is also commonly used to denote the input price index (that is, cost category weights and </a:t>
            </a: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price proxies combined) derived from that market basket. Accordingly, the term “market basket” as </a:t>
            </a: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used in this document refers to the various CMS input price indexes. A CMS market basket is described </a:t>
            </a: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as a fixed-weight, Laspeyres-type index because it measures the change in price, over time, of the same </a:t>
            </a:r>
            <a:endParaRPr b="0" lang="en-IN" sz="2000" spc="-1" strike="noStrike">
              <a:latin typeface="Arial"/>
            </a:endParaRPr>
          </a:p>
          <a:p>
            <a:pPr algn="ctr">
              <a:lnSpc>
                <a:spcPct val="100000"/>
              </a:lnSpc>
              <a:buNone/>
            </a:pPr>
            <a:r>
              <a:rPr b="0" lang="en-IN" sz="2000" spc="-1" strike="noStrike">
                <a:solidFill>
                  <a:srgbClr val="ffffff"/>
                </a:solidFill>
                <a:latin typeface="Arial"/>
                <a:ea typeface="Arial"/>
              </a:rPr>
              <a:t>mix of goods and services purchased in the base p</a:t>
            </a:r>
            <a:r>
              <a:rPr b="0" lang="en-IN" sz="1800" spc="-1" strike="noStrike">
                <a:solidFill>
                  <a:srgbClr val="ffffff"/>
                </a:solidFill>
                <a:latin typeface="Arial"/>
                <a:ea typeface="Arial"/>
              </a:rPr>
              <a:t>eriod. </a:t>
            </a:r>
            <a:endParaRPr b="0" lang="en-IN" sz="1800" spc="-1" strike="noStrike">
              <a:latin typeface="Arial"/>
            </a:endParaRPr>
          </a:p>
        </p:txBody>
      </p:sp>
      <p:sp>
        <p:nvSpPr>
          <p:cNvPr id="301" name="文本框 12"/>
          <p:cNvSpPr/>
          <p:nvPr/>
        </p:nvSpPr>
        <p:spPr>
          <a:xfrm>
            <a:off x="5234400" y="13183560"/>
            <a:ext cx="861480" cy="3429360"/>
          </a:xfrm>
          <a:prstGeom prst="rect">
            <a:avLst/>
          </a:prstGeom>
          <a:noFill/>
          <a:ln w="0">
            <a:noFill/>
          </a:ln>
        </p:spPr>
        <p:style>
          <a:lnRef idx="0"/>
          <a:fillRef idx="0"/>
          <a:effectRef idx="0"/>
          <a:fontRef idx="minor"/>
        </p:style>
        <p:txBody>
          <a:bodyPr lIns="90000" rIns="90000" tIns="45000" bIns="45000" anchor="t" vert="vert" rot="5400000">
            <a:noAutofit/>
          </a:bodyPr>
          <a:p>
            <a:pPr algn="ctr">
              <a:lnSpc>
                <a:spcPct val="100000"/>
              </a:lnSpc>
              <a:buNone/>
              <a:tabLst>
                <a:tab algn="l" pos="0"/>
              </a:tabLst>
            </a:pPr>
            <a:r>
              <a:rPr b="0" lang="en-US" sz="4400" spc="-1" strike="noStrike">
                <a:solidFill>
                  <a:srgbClr val="ffffff"/>
                </a:solidFill>
                <a:latin typeface="Arial"/>
                <a:ea typeface="Arial"/>
              </a:rPr>
              <a:t>CONTENTS</a:t>
            </a:r>
            <a:endParaRPr b="0" lang="en-IN" sz="4400" spc="-1" strike="noStrike">
              <a:latin typeface="Arial"/>
            </a:endParaRPr>
          </a:p>
        </p:txBody>
      </p:sp>
    </p:spTree>
  </p:cSld>
  <mc:AlternateContent>
    <mc:Choice Requires="p14">
      <p:transition spd="slow" p14:dur="1250">
        <p:random/>
      </p:transition>
    </mc:Choice>
    <mc:Fallback>
      <p:transition spd="slow">
        <p:random/>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 descr=""/>
          <p:cNvPicPr/>
          <p:nvPr/>
        </p:nvPicPr>
        <p:blipFill>
          <a:blip r:embed="rId1"/>
          <a:stretch/>
        </p:blipFill>
        <p:spPr>
          <a:xfrm>
            <a:off x="0" y="408240"/>
            <a:ext cx="12191760" cy="604116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 descr=""/>
          <p:cNvPicPr/>
          <p:nvPr/>
        </p:nvPicPr>
        <p:blipFill>
          <a:blip r:embed="rId1"/>
          <a:stretch/>
        </p:blipFill>
        <p:spPr>
          <a:xfrm>
            <a:off x="1574280" y="0"/>
            <a:ext cx="9043200" cy="685764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 descr=""/>
          <p:cNvPicPr/>
          <p:nvPr/>
        </p:nvPicPr>
        <p:blipFill>
          <a:blip r:embed="rId1"/>
          <a:stretch/>
        </p:blipFill>
        <p:spPr>
          <a:xfrm>
            <a:off x="892800" y="0"/>
            <a:ext cx="10406160" cy="685764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 descr=""/>
          <p:cNvPicPr/>
          <p:nvPr/>
        </p:nvPicPr>
        <p:blipFill>
          <a:blip r:embed="rId1"/>
          <a:stretch/>
        </p:blipFill>
        <p:spPr>
          <a:xfrm>
            <a:off x="0" y="0"/>
            <a:ext cx="12191760" cy="685764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图片 6" descr=""/>
          <p:cNvPicPr/>
          <p:nvPr/>
        </p:nvPicPr>
        <p:blipFill>
          <a:blip r:embed="rId1"/>
          <a:srcRect l="0" t="44" r="0" b="44"/>
          <a:stretch/>
        </p:blipFill>
        <p:spPr>
          <a:xfrm>
            <a:off x="0" y="7920"/>
            <a:ext cx="12191760" cy="6849720"/>
          </a:xfrm>
          <a:prstGeom prst="rect">
            <a:avLst/>
          </a:prstGeom>
          <a:ln w="0">
            <a:noFill/>
          </a:ln>
        </p:spPr>
      </p:pic>
      <p:sp>
        <p:nvSpPr>
          <p:cNvPr id="303" name="矩形 7"/>
          <p:cNvSpPr/>
          <p:nvPr/>
        </p:nvSpPr>
        <p:spPr>
          <a:xfrm>
            <a:off x="18000" y="7920"/>
            <a:ext cx="12191760" cy="6857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pic>
        <p:nvPicPr>
          <p:cNvPr id="304" name="" descr=""/>
          <p:cNvPicPr/>
          <p:nvPr/>
        </p:nvPicPr>
        <p:blipFill>
          <a:blip r:embed="rId2"/>
          <a:stretch/>
        </p:blipFill>
        <p:spPr>
          <a:xfrm>
            <a:off x="69840" y="-47880"/>
            <a:ext cx="12147120" cy="6888600"/>
          </a:xfrm>
          <a:prstGeom prst="rect">
            <a:avLst/>
          </a:prstGeom>
          <a:ln w="0">
            <a:noFill/>
          </a:ln>
        </p:spPr>
      </p:pic>
    </p:spTree>
  </p:cSld>
  <mc:AlternateContent>
    <mc:Choice Requires="p14">
      <p:transition spd="slow" p14:dur="1250">
        <p:random/>
      </p:transition>
    </mc:Choice>
    <mc:Fallback>
      <p:transition spd="slow">
        <p:random/>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
          <p:cNvSpPr/>
          <p:nvPr/>
        </p:nvSpPr>
        <p:spPr>
          <a:xfrm>
            <a:off x="460800" y="2066040"/>
            <a:ext cx="853308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000000"/>
                </a:solidFill>
                <a:latin typeface="Arial"/>
                <a:ea typeface="Arial"/>
              </a:rPr>
              <a:t>Market basket analysis is classified into two types:</a:t>
            </a:r>
            <a:endParaRPr b="0" lang="en-IN" sz="2800" spc="-1" strike="noStrike">
              <a:latin typeface="Arial"/>
            </a:endParaRPr>
          </a:p>
        </p:txBody>
      </p:sp>
      <p:sp>
        <p:nvSpPr>
          <p:cNvPr id="306" name=""/>
          <p:cNvSpPr/>
          <p:nvPr/>
        </p:nvSpPr>
        <p:spPr>
          <a:xfrm>
            <a:off x="1758600" y="711000"/>
            <a:ext cx="878328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4000" spc="-1" strike="noStrike">
                <a:solidFill>
                  <a:srgbClr val="000000"/>
                </a:solidFill>
                <a:latin typeface="Arial"/>
                <a:ea typeface="Arial"/>
              </a:rPr>
              <a:t>Types of Market Basket Analysis</a:t>
            </a:r>
            <a:endParaRPr b="0" lang="en-IN" sz="4000" spc="-1" strike="noStrike">
              <a:latin typeface="Arial"/>
            </a:endParaRPr>
          </a:p>
        </p:txBody>
      </p:sp>
      <p:sp>
        <p:nvSpPr>
          <p:cNvPr id="307" name=""/>
          <p:cNvSpPr/>
          <p:nvPr/>
        </p:nvSpPr>
        <p:spPr>
          <a:xfrm>
            <a:off x="3809880" y="3251160"/>
            <a:ext cx="57740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bf0000"/>
                </a:solidFill>
                <a:latin typeface="Arial"/>
                <a:ea typeface="Arial"/>
              </a:rPr>
              <a:t>Predictive Market Basket Analysis</a:t>
            </a:r>
            <a:endParaRPr b="0" lang="en-IN" sz="2800" spc="-1" strike="noStrike">
              <a:latin typeface="Arial"/>
            </a:endParaRPr>
          </a:p>
        </p:txBody>
      </p:sp>
      <p:sp>
        <p:nvSpPr>
          <p:cNvPr id="308" name=""/>
          <p:cNvSpPr/>
          <p:nvPr/>
        </p:nvSpPr>
        <p:spPr>
          <a:xfrm>
            <a:off x="4668120" y="7751880"/>
            <a:ext cx="3999600" cy="510120"/>
          </a:xfrm>
          <a:prstGeom prst="rect">
            <a:avLst/>
          </a:prstGeom>
          <a:noFill/>
          <a:ln w="0">
            <a:noFill/>
          </a:ln>
        </p:spPr>
        <p:style>
          <a:lnRef idx="0"/>
          <a:fillRef idx="0"/>
          <a:effectRef idx="0"/>
          <a:fontRef idx="minor"/>
        </p:style>
      </p:sp>
      <p:sp>
        <p:nvSpPr>
          <p:cNvPr id="309" name=""/>
          <p:cNvSpPr/>
          <p:nvPr/>
        </p:nvSpPr>
        <p:spPr>
          <a:xfrm>
            <a:off x="7298280" y="14614920"/>
            <a:ext cx="45716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000000"/>
                </a:solidFill>
                <a:latin typeface="Arial"/>
                <a:ea typeface="Arial"/>
              </a:rPr>
              <a:t>Predictive Market Basket Analysis</a:t>
            </a:r>
            <a:endParaRPr b="0" lang="en-IN" sz="2800" spc="-1" strike="noStrike">
              <a:latin typeface="Arial"/>
            </a:endParaRPr>
          </a:p>
        </p:txBody>
      </p:sp>
      <p:sp>
        <p:nvSpPr>
          <p:cNvPr id="310" name=""/>
          <p:cNvSpPr/>
          <p:nvPr/>
        </p:nvSpPr>
        <p:spPr>
          <a:xfrm>
            <a:off x="3864240" y="4021920"/>
            <a:ext cx="63464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02a5e3"/>
                </a:solidFill>
                <a:latin typeface="Arial"/>
                <a:ea typeface="Arial"/>
              </a:rPr>
              <a:t>Differential Market Basket Analysis</a:t>
            </a:r>
            <a:endParaRPr b="0" lang="en-IN" sz="2800" spc="-1" strike="noStrike">
              <a:latin typeface="Arial"/>
            </a:endParaRPr>
          </a:p>
        </p:txBody>
      </p:sp>
    </p:spTree>
  </p:cSld>
  <mc:AlternateContent>
    <mc:Choice Requires="p14">
      <p:transition spd="slow" p14:dur="1250">
        <p:random/>
      </p:transition>
    </mc:Choice>
    <mc:Fallback>
      <p:transition spd="slow">
        <p:random/>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 descr=""/>
          <p:cNvPicPr/>
          <p:nvPr/>
        </p:nvPicPr>
        <p:blipFill>
          <a:blip r:embed="rId1"/>
          <a:stretch/>
        </p:blipFill>
        <p:spPr>
          <a:xfrm>
            <a:off x="1355760" y="761040"/>
            <a:ext cx="9480240" cy="5335920"/>
          </a:xfrm>
          <a:prstGeom prst="rect">
            <a:avLst/>
          </a:prstGeom>
          <a:ln w="0">
            <a:noFill/>
          </a:ln>
        </p:spPr>
      </p:pic>
    </p:spTree>
  </p:cSld>
  <mc:AlternateContent>
    <mc:Choice Requires="p14">
      <p:transition spd="slow" p14:dur="1250">
        <p:random/>
      </p:transition>
    </mc:Choice>
    <mc:Fallback>
      <p:transition spd="slow">
        <p:random/>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2" name="组合 14"/>
          <p:cNvGrpSpPr/>
          <p:nvPr/>
        </p:nvGrpSpPr>
        <p:grpSpPr>
          <a:xfrm>
            <a:off x="0" y="-31680"/>
            <a:ext cx="12191760" cy="6889320"/>
            <a:chOff x="0" y="-31680"/>
            <a:chExt cx="12191760" cy="6889320"/>
          </a:xfrm>
        </p:grpSpPr>
        <p:pic>
          <p:nvPicPr>
            <p:cNvPr id="313" name="图片 15" descr=""/>
            <p:cNvPicPr/>
            <p:nvPr/>
          </p:nvPicPr>
          <p:blipFill>
            <a:blip r:embed="rId1"/>
            <a:srcRect l="0" t="44" r="0" b="44"/>
            <a:stretch/>
          </p:blipFill>
          <p:spPr>
            <a:xfrm>
              <a:off x="0" y="7920"/>
              <a:ext cx="12191760" cy="6849720"/>
            </a:xfrm>
            <a:prstGeom prst="rect">
              <a:avLst/>
            </a:prstGeom>
            <a:ln w="0">
              <a:noFill/>
            </a:ln>
          </p:spPr>
        </p:pic>
        <p:sp>
          <p:nvSpPr>
            <p:cNvPr id="314" name="矩形 16"/>
            <p:cNvSpPr/>
            <p:nvPr/>
          </p:nvSpPr>
          <p:spPr>
            <a:xfrm>
              <a:off x="0" y="-31680"/>
              <a:ext cx="12191760" cy="6857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315" name="矩形 17"/>
            <p:cNvSpPr/>
            <p:nvPr/>
          </p:nvSpPr>
          <p:spPr>
            <a:xfrm>
              <a:off x="225000" y="210960"/>
              <a:ext cx="11732040" cy="641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16" name="直接连接符 8"/>
          <p:cNvSpPr/>
          <p:nvPr/>
        </p:nvSpPr>
        <p:spPr>
          <a:xfrm>
            <a:off x="843480" y="4699080"/>
            <a:ext cx="10873440" cy="360"/>
          </a:xfrm>
          <a:prstGeom prst="line">
            <a:avLst/>
          </a:prstGeom>
          <a:ln>
            <a:solidFill>
              <a:srgbClr val="ffffff">
                <a:lumMod val="85000"/>
              </a:srgbClr>
            </a:solidFill>
          </a:ln>
        </p:spPr>
        <p:style>
          <a:lnRef idx="1">
            <a:schemeClr val="accent1"/>
          </a:lnRef>
          <a:fillRef idx="0">
            <a:schemeClr val="accent1"/>
          </a:fillRef>
          <a:effectRef idx="0">
            <a:schemeClr val="accent1"/>
          </a:effectRef>
          <a:fontRef idx="minor"/>
        </p:style>
      </p:sp>
      <p:sp>
        <p:nvSpPr>
          <p:cNvPr id="317" name=""/>
          <p:cNvSpPr/>
          <p:nvPr/>
        </p:nvSpPr>
        <p:spPr>
          <a:xfrm>
            <a:off x="2066400" y="1648080"/>
            <a:ext cx="8929800" cy="6673320"/>
          </a:xfrm>
          <a:prstGeom prst="rect">
            <a:avLst/>
          </a:prstGeom>
          <a:noFill/>
          <a:ln w="0">
            <a:noFill/>
          </a:ln>
        </p:spPr>
        <p:style>
          <a:lnRef idx="0"/>
          <a:fillRef idx="0"/>
          <a:effectRef idx="0"/>
          <a:fontRef idx="minor"/>
        </p:style>
        <p:txBody>
          <a:bodyPr lIns="90000" rIns="90000" tIns="45000" bIns="45000" anchor="t">
            <a:spAutoFit/>
          </a:bodyPr>
          <a:p>
            <a:r>
              <a:rPr b="0" lang="en-GB" sz="3600" spc="-1" strike="noStrike">
                <a:solidFill>
                  <a:srgbClr val="bf0000"/>
                </a:solidFill>
                <a:latin typeface="Arial"/>
                <a:ea typeface="Arial"/>
              </a:rPr>
              <a:t>Predictive Market Basket Analysis</a:t>
            </a:r>
            <a:endParaRPr b="0" lang="en-IN" sz="3600" spc="-1" strike="noStrike">
              <a:latin typeface="Arial"/>
            </a:endParaRPr>
          </a:p>
          <a:p>
            <a:pPr>
              <a:lnSpc>
                <a:spcPct val="100000"/>
              </a:lnSpc>
              <a:buNone/>
            </a:pPr>
            <a:r>
              <a:rPr b="0" lang="en-GB" sz="3600" spc="-1" strike="noStrike">
                <a:solidFill>
                  <a:srgbClr val="bf0000"/>
                </a:solidFill>
                <a:latin typeface="Arial"/>
                <a:ea typeface="Arial"/>
              </a:rPr>
              <a:t>Predictive market basket analysis is a type of data mining technique that uses historical data on customer purchases to make predictions about future customer behavior. The goal of predictive market basket analysis is to identify items that are likely to be purchased together and use this information to inform business decisions such as product placement, marketing strategies, and inventory management.</a:t>
            </a:r>
            <a:endParaRPr b="0" lang="en-IN" sz="3600" spc="-1" strike="noStrike">
              <a:latin typeface="Arial"/>
            </a:endParaRPr>
          </a:p>
        </p:txBody>
      </p:sp>
    </p:spTree>
  </p:cSld>
  <mc:AlternateContent>
    <mc:Choice Requires="p14">
      <p:transition spd="slow" p14:dur="1250">
        <p:random/>
      </p:transition>
    </mc:Choice>
    <mc:Fallback>
      <p:transition spd="slow">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
          <p:cNvSpPr/>
          <p:nvPr/>
        </p:nvSpPr>
        <p:spPr>
          <a:xfrm>
            <a:off x="518040" y="1676880"/>
            <a:ext cx="11048400" cy="7221960"/>
          </a:xfrm>
          <a:prstGeom prst="rect">
            <a:avLst/>
          </a:prstGeom>
          <a:noFill/>
          <a:ln w="0">
            <a:noFill/>
          </a:ln>
        </p:spPr>
        <p:style>
          <a:lnRef idx="0"/>
          <a:fillRef idx="0"/>
          <a:effectRef idx="0"/>
          <a:fontRef idx="minor"/>
        </p:style>
        <p:txBody>
          <a:bodyPr lIns="90000" rIns="90000" tIns="45000" bIns="45000" anchor="t">
            <a:spAutoFit/>
          </a:bodyPr>
          <a:p>
            <a:r>
              <a:rPr b="0" lang="en-GB" sz="3600" spc="-1" strike="noStrike">
                <a:solidFill>
                  <a:srgbClr val="02a5e3"/>
                </a:solidFill>
                <a:latin typeface="Arial"/>
                <a:ea typeface="Arial"/>
              </a:rPr>
              <a:t>Differential Market Basket Analysis</a:t>
            </a:r>
            <a:endParaRPr b="0" lang="en-IN" sz="3600" spc="-1" strike="noStrike">
              <a:latin typeface="Arial"/>
            </a:endParaRPr>
          </a:p>
          <a:p>
            <a:pPr>
              <a:lnSpc>
                <a:spcPct val="100000"/>
              </a:lnSpc>
              <a:buNone/>
            </a:pPr>
            <a:r>
              <a:rPr b="0" lang="en-GB" sz="3600" spc="-1" strike="noStrike">
                <a:solidFill>
                  <a:srgbClr val="02a5e3"/>
                </a:solidFill>
                <a:latin typeface="Arial"/>
                <a:ea typeface="Arial"/>
              </a:rPr>
              <a:t>Differential Market Basket Analysis (DMBA) is a statistical technique used to identify the difference between two or more market baskets, or sets of items, typically purchased together by customers. It is commonly used in retail and marketing to understand the purchasing behavior of customers, as well as to identify trends and patterns in sales data. The goal of DMBA is to find items that are unique to each market basket and determine the associations between them, which can then be used to inform promotional strategies, product placement, and other marketing decisions.</a:t>
            </a:r>
            <a:endParaRPr b="0" lang="en-IN" sz="3600" spc="-1" strike="noStrike">
              <a:latin typeface="Arial"/>
            </a:endParaRPr>
          </a:p>
        </p:txBody>
      </p:sp>
    </p:spTree>
  </p:cSld>
  <mc:AlternateContent>
    <mc:Choice Requires="p14">
      <p:transition spd="slow" p14:dur="1250">
        <p:random/>
      </p:transition>
    </mc:Choice>
    <mc:Fallback>
      <p:transition spd="slow">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 descr=""/>
          <p:cNvPicPr/>
          <p:nvPr/>
        </p:nvPicPr>
        <p:blipFill>
          <a:blip r:embed="rId1"/>
          <a:stretch/>
        </p:blipFill>
        <p:spPr>
          <a:xfrm>
            <a:off x="-104400" y="0"/>
            <a:ext cx="12515400" cy="6857640"/>
          </a:xfrm>
          <a:prstGeom prst="rect">
            <a:avLst/>
          </a:prstGeom>
          <a:ln w="0">
            <a:noFill/>
          </a:ln>
        </p:spPr>
      </p:pic>
    </p:spTree>
  </p:cSld>
  <mc:AlternateContent>
    <mc:Choice Requires="p14">
      <p:transition spd="slow" p14:dur="1250">
        <p:random/>
      </p:transition>
    </mc:Choice>
    <mc:Fallback>
      <p:transition spd="slow">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0" name="组合 31"/>
          <p:cNvGrpSpPr/>
          <p:nvPr/>
        </p:nvGrpSpPr>
        <p:grpSpPr>
          <a:xfrm>
            <a:off x="0" y="-323280"/>
            <a:ext cx="12191760" cy="6889320"/>
            <a:chOff x="0" y="-323280"/>
            <a:chExt cx="12191760" cy="6889320"/>
          </a:xfrm>
        </p:grpSpPr>
        <p:pic>
          <p:nvPicPr>
            <p:cNvPr id="321" name="图片 37" descr=""/>
            <p:cNvPicPr/>
            <p:nvPr/>
          </p:nvPicPr>
          <p:blipFill>
            <a:blip r:embed="rId1"/>
            <a:srcRect l="0" t="44" r="0" b="44"/>
            <a:stretch/>
          </p:blipFill>
          <p:spPr>
            <a:xfrm>
              <a:off x="0" y="-283680"/>
              <a:ext cx="12191760" cy="6849720"/>
            </a:xfrm>
            <a:prstGeom prst="rect">
              <a:avLst/>
            </a:prstGeom>
            <a:ln w="0">
              <a:noFill/>
            </a:ln>
          </p:spPr>
        </p:pic>
        <p:sp>
          <p:nvSpPr>
            <p:cNvPr id="322" name="矩形 38"/>
            <p:cNvSpPr/>
            <p:nvPr/>
          </p:nvSpPr>
          <p:spPr>
            <a:xfrm>
              <a:off x="0" y="-323280"/>
              <a:ext cx="12191760" cy="6857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323" name="矩形 39"/>
            <p:cNvSpPr/>
            <p:nvPr/>
          </p:nvSpPr>
          <p:spPr>
            <a:xfrm>
              <a:off x="459720" y="221400"/>
              <a:ext cx="10676880" cy="531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1800" spc="-1" strike="noStrike">
                  <a:solidFill>
                    <a:srgbClr val="ffffff"/>
                  </a:solidFill>
                  <a:latin typeface="Arial"/>
                  <a:ea typeface="Arial"/>
                </a:rPr>
                <a:t>The Retail Industry</a:t>
              </a:r>
              <a:endParaRPr b="0" lang="en-IN" sz="1800" spc="-1" strike="noStrike">
                <a:latin typeface="Arial"/>
              </a:endParaRPr>
            </a:p>
            <a:p>
              <a:pPr algn="ctr">
                <a:lnSpc>
                  <a:spcPct val="100000"/>
                </a:lnSpc>
                <a:buNone/>
              </a:pPr>
              <a:r>
                <a:rPr b="0" lang="en-IN" sz="1800" spc="-1" strike="noStrike">
                  <a:solidFill>
                    <a:srgbClr val="ffffff"/>
                  </a:solidFill>
                  <a:latin typeface="Arial"/>
                  <a:ea typeface="Arial"/>
                </a:rPr>
                <a:t>Market basket research can assist retailers to find goods that are commonly purchased together, which can help them make product placement, marketing, and price decision</a:t>
              </a:r>
              <a:endParaRPr b="0" lang="en-IN" sz="1800" spc="-1" strike="noStrike">
                <a:latin typeface="Arial"/>
              </a:endParaRPr>
            </a:p>
          </p:txBody>
        </p:sp>
      </p:grpSp>
      <p:sp>
        <p:nvSpPr>
          <p:cNvPr id="324" name="Freeform 29"/>
          <p:cNvSpPr/>
          <p:nvPr/>
        </p:nvSpPr>
        <p:spPr>
          <a:xfrm>
            <a:off x="9656280" y="3754440"/>
            <a:ext cx="246240" cy="224280"/>
          </a:xfrm>
          <a:custGeom>
            <a:avLst/>
            <a:gdLst/>
            <a:ahLst/>
            <a:rect l="l" t="t" r="r" b="b"/>
            <a:pathLst>
              <a:path w="128" h="128">
                <a:moveTo>
                  <a:pt x="44" y="89"/>
                </a:moveTo>
                <a:cubicBezTo>
                  <a:pt x="28" y="117"/>
                  <a:pt x="28" y="117"/>
                  <a:pt x="28" y="117"/>
                </a:cubicBezTo>
                <a:cubicBezTo>
                  <a:pt x="11" y="106"/>
                  <a:pt x="0" y="86"/>
                  <a:pt x="0" y="64"/>
                </a:cubicBezTo>
                <a:cubicBezTo>
                  <a:pt x="0" y="30"/>
                  <a:pt x="26" y="2"/>
                  <a:pt x="60" y="0"/>
                </a:cubicBezTo>
                <a:cubicBezTo>
                  <a:pt x="60" y="32"/>
                  <a:pt x="60" y="32"/>
                  <a:pt x="60" y="32"/>
                </a:cubicBezTo>
                <a:cubicBezTo>
                  <a:pt x="44" y="34"/>
                  <a:pt x="32" y="48"/>
                  <a:pt x="32" y="64"/>
                </a:cubicBezTo>
                <a:cubicBezTo>
                  <a:pt x="32" y="74"/>
                  <a:pt x="37" y="83"/>
                  <a:pt x="44" y="89"/>
                </a:cubicBezTo>
                <a:close/>
                <a:moveTo>
                  <a:pt x="89" y="45"/>
                </a:moveTo>
                <a:cubicBezTo>
                  <a:pt x="117" y="29"/>
                  <a:pt x="117" y="29"/>
                  <a:pt x="117" y="29"/>
                </a:cubicBezTo>
                <a:cubicBezTo>
                  <a:pt x="106" y="12"/>
                  <a:pt x="88" y="1"/>
                  <a:pt x="68" y="0"/>
                </a:cubicBezTo>
                <a:cubicBezTo>
                  <a:pt x="68" y="32"/>
                  <a:pt x="68" y="32"/>
                  <a:pt x="68" y="32"/>
                </a:cubicBezTo>
                <a:cubicBezTo>
                  <a:pt x="76" y="33"/>
                  <a:pt x="84" y="38"/>
                  <a:pt x="89" y="45"/>
                </a:cubicBezTo>
                <a:moveTo>
                  <a:pt x="121" y="36"/>
                </a:moveTo>
                <a:cubicBezTo>
                  <a:pt x="93" y="52"/>
                  <a:pt x="93" y="52"/>
                  <a:pt x="93" y="52"/>
                </a:cubicBezTo>
                <a:cubicBezTo>
                  <a:pt x="95" y="55"/>
                  <a:pt x="96" y="60"/>
                  <a:pt x="96" y="64"/>
                </a:cubicBezTo>
                <a:cubicBezTo>
                  <a:pt x="96" y="82"/>
                  <a:pt x="81" y="96"/>
                  <a:pt x="64" y="96"/>
                </a:cubicBezTo>
                <a:cubicBezTo>
                  <a:pt x="59" y="96"/>
                  <a:pt x="55" y="95"/>
                  <a:pt x="51" y="93"/>
                </a:cubicBezTo>
                <a:cubicBezTo>
                  <a:pt x="35" y="121"/>
                  <a:pt x="35" y="121"/>
                  <a:pt x="35" y="121"/>
                </a:cubicBezTo>
                <a:cubicBezTo>
                  <a:pt x="44" y="126"/>
                  <a:pt x="53" y="128"/>
                  <a:pt x="64" y="128"/>
                </a:cubicBezTo>
                <a:cubicBezTo>
                  <a:pt x="99" y="128"/>
                  <a:pt x="128" y="99"/>
                  <a:pt x="128" y="64"/>
                </a:cubicBezTo>
                <a:cubicBezTo>
                  <a:pt x="128" y="54"/>
                  <a:pt x="125" y="44"/>
                  <a:pt x="121" y="36"/>
                </a:cubicBezTo>
                <a:close/>
              </a:path>
            </a:pathLst>
          </a:custGeom>
          <a:solidFill>
            <a:schemeClr val="bg1"/>
          </a:solidFill>
          <a:ln w="0">
            <a:noFill/>
          </a:ln>
        </p:spPr>
        <p:style>
          <a:lnRef idx="0"/>
          <a:fillRef idx="0"/>
          <a:effectRef idx="0"/>
          <a:fontRef idx="minor"/>
        </p:style>
      </p:sp>
      <p:sp>
        <p:nvSpPr>
          <p:cNvPr id="325" name="Freeform 22"/>
          <p:cNvSpPr/>
          <p:nvPr/>
        </p:nvSpPr>
        <p:spPr>
          <a:xfrm>
            <a:off x="10209960" y="4768200"/>
            <a:ext cx="209160" cy="143280"/>
          </a:xfrm>
          <a:custGeom>
            <a:avLst/>
            <a:gdLst/>
            <a:ahLst/>
            <a:rect l="l" t="t" r="r" b="b"/>
            <a:pathLst>
              <a:path w="169" h="117">
                <a:moveTo>
                  <a:pt x="169" y="117"/>
                </a:moveTo>
                <a:cubicBezTo>
                  <a:pt x="169" y="115"/>
                  <a:pt x="169" y="113"/>
                  <a:pt x="169" y="112"/>
                </a:cubicBezTo>
                <a:cubicBezTo>
                  <a:pt x="169" y="74"/>
                  <a:pt x="135" y="42"/>
                  <a:pt x="92" y="39"/>
                </a:cubicBezTo>
                <a:cubicBezTo>
                  <a:pt x="92" y="30"/>
                  <a:pt x="92" y="30"/>
                  <a:pt x="92" y="30"/>
                </a:cubicBezTo>
                <a:cubicBezTo>
                  <a:pt x="97" y="27"/>
                  <a:pt x="100" y="22"/>
                  <a:pt x="100" y="16"/>
                </a:cubicBezTo>
                <a:cubicBezTo>
                  <a:pt x="100" y="7"/>
                  <a:pt x="93" y="0"/>
                  <a:pt x="84" y="0"/>
                </a:cubicBezTo>
                <a:cubicBezTo>
                  <a:pt x="76" y="0"/>
                  <a:pt x="69" y="7"/>
                  <a:pt x="69" y="16"/>
                </a:cubicBezTo>
                <a:cubicBezTo>
                  <a:pt x="69" y="22"/>
                  <a:pt x="72" y="27"/>
                  <a:pt x="77" y="30"/>
                </a:cubicBezTo>
                <a:cubicBezTo>
                  <a:pt x="77" y="39"/>
                  <a:pt x="77" y="39"/>
                  <a:pt x="77" y="39"/>
                </a:cubicBezTo>
                <a:cubicBezTo>
                  <a:pt x="34" y="42"/>
                  <a:pt x="0" y="74"/>
                  <a:pt x="0" y="112"/>
                </a:cubicBezTo>
                <a:cubicBezTo>
                  <a:pt x="0" y="113"/>
                  <a:pt x="0" y="115"/>
                  <a:pt x="0" y="117"/>
                </a:cubicBezTo>
                <a:lnTo>
                  <a:pt x="169" y="117"/>
                </a:lnTo>
                <a:close/>
              </a:path>
            </a:pathLst>
          </a:custGeom>
          <a:solidFill>
            <a:srgbClr val="fdfdfd"/>
          </a:solidFill>
          <a:ln w="0">
            <a:noFill/>
          </a:ln>
        </p:spPr>
        <p:style>
          <a:lnRef idx="0"/>
          <a:fillRef idx="0"/>
          <a:effectRef idx="0"/>
          <a:fontRef idx="minor"/>
        </p:style>
      </p:sp>
      <p:sp>
        <p:nvSpPr>
          <p:cNvPr id="326" name=""/>
          <p:cNvSpPr/>
          <p:nvPr/>
        </p:nvSpPr>
        <p:spPr>
          <a:xfrm>
            <a:off x="1830960" y="482400"/>
            <a:ext cx="95580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000000"/>
                </a:solidFill>
                <a:latin typeface="Arial"/>
                <a:ea typeface="Arial"/>
              </a:rPr>
              <a:t>Applications of Market Basket Analysis</a:t>
            </a:r>
            <a:endParaRPr b="0" lang="en-IN" sz="2800" spc="-1" strike="noStrike">
              <a:latin typeface="Arial"/>
            </a:endParaRPr>
          </a:p>
        </p:txBody>
      </p:sp>
      <p:sp>
        <p:nvSpPr>
          <p:cNvPr id="327" name=""/>
          <p:cNvSpPr/>
          <p:nvPr/>
        </p:nvSpPr>
        <p:spPr>
          <a:xfrm>
            <a:off x="1554120" y="1242000"/>
            <a:ext cx="8488080" cy="22226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bf0000"/>
                </a:solidFill>
                <a:latin typeface="Arial"/>
                <a:ea typeface="Arial"/>
              </a:rPr>
              <a:t>The Retail Industry</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Market basket research can assist retailers to find goods that are commonly purchased together, which can help them make product placement, marketing, and price decision</a:t>
            </a:r>
            <a:endParaRPr b="0" lang="en-IN" sz="2800" spc="-1" strike="noStrike">
              <a:latin typeface="Arial"/>
            </a:endParaRPr>
          </a:p>
        </p:txBody>
      </p:sp>
      <p:sp>
        <p:nvSpPr>
          <p:cNvPr id="328" name=""/>
          <p:cNvSpPr/>
          <p:nvPr/>
        </p:nvSpPr>
        <p:spPr>
          <a:xfrm>
            <a:off x="1366920" y="3678120"/>
            <a:ext cx="8842680" cy="1796040"/>
          </a:xfrm>
          <a:prstGeom prst="rect">
            <a:avLst/>
          </a:prstGeom>
          <a:noFill/>
          <a:ln w="0">
            <a:noFill/>
          </a:ln>
        </p:spPr>
        <p:style>
          <a:lnRef idx="0"/>
          <a:fillRef idx="0"/>
          <a:effectRef idx="0"/>
          <a:fontRef idx="minor"/>
        </p:style>
        <p:txBody>
          <a:bodyPr lIns="90000" rIns="90000" tIns="45000" bIns="45000" anchor="t">
            <a:spAutoFit/>
          </a:bodyPr>
          <a:p>
            <a:r>
              <a:rPr b="0" lang="en-GB" sz="2800" spc="-1" strike="noStrike">
                <a:solidFill>
                  <a:srgbClr val="bf0000"/>
                </a:solidFill>
                <a:latin typeface="Arial"/>
                <a:ea typeface="Arial"/>
              </a:rPr>
              <a:t>Financial Services and Banking</a:t>
            </a:r>
            <a:endParaRPr b="0" lang="en-IN" sz="2800" spc="-1" strike="noStrike">
              <a:latin typeface="Arial"/>
            </a:endParaRPr>
          </a:p>
          <a:p>
            <a:pPr>
              <a:lnSpc>
                <a:spcPct val="100000"/>
              </a:lnSpc>
              <a:buNone/>
            </a:pPr>
            <a:r>
              <a:rPr b="0" lang="en-GB" sz="2800" spc="-1" strike="noStrike">
                <a:solidFill>
                  <a:srgbClr val="000000"/>
                </a:solidFill>
                <a:latin typeface="Arial"/>
                <a:ea typeface="Arial"/>
              </a:rPr>
              <a:t>Market basket analysis can be used by banks and financial organizations to evaluate client data and uncover trends in their purchasing habits. </a:t>
            </a:r>
            <a:endParaRPr b="0" lang="en-IN" sz="2800" spc="-1" strike="noStrike">
              <a:latin typeface="Arial"/>
            </a:endParaRPr>
          </a:p>
        </p:txBody>
      </p:sp>
    </p:spTree>
  </p:cSld>
  <mc:AlternateContent>
    <mc:Choice Requires="p14">
      <p:transition spd="slow" p14:dur="125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9302a"/>
      </a:dk2>
      <a:lt2>
        <a:srgbClr val="e5dedb"/>
      </a:lt2>
      <a:accent1>
        <a:srgbClr val="ffca08"/>
      </a:accent1>
      <a:accent2>
        <a:srgbClr val="f8931d"/>
      </a:accent2>
      <a:accent3>
        <a:srgbClr val="ffffff"/>
      </a:accent3>
      <a:accent4>
        <a:srgbClr val="000000"/>
      </a:accent4>
      <a:accent5>
        <a:srgbClr val="ffe1aa"/>
      </a:accent5>
      <a:accent6>
        <a:srgbClr val="e18519"/>
      </a:accent6>
      <a:hlink>
        <a:srgbClr val="2998e3"/>
      </a:hlink>
      <a:folHlink>
        <a:srgbClr val="7f723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LibreOffice/7.3.2.2$Linux_X86_64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2018-11-29T22:21:00Z</dcterms:created>
  <dc:creator>admin</dc:creator>
  <dc:description/>
  <dc:language>en-IN</dc:language>
  <cp:lastModifiedBy>a05</cp:lastModifiedBy>
  <dcterms:modified xsi:type="dcterms:W3CDTF">2023-10-23T03:09:11Z</dcterms:modified>
  <cp:revision>0</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faac859549374a71a33144f99c024fd2</vt:lpwstr>
  </property>
  <property fmtid="{D5CDD505-2E9C-101B-9397-08002B2CF9AE}" pid="3" name="KSOProductBuildVer">
    <vt:lpwstr>1033-11.2.0.10351</vt:lpwstr>
  </property>
</Properties>
</file>